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80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EBFD8"/>
    <a:srgbClr val="CAC2CD"/>
    <a:srgbClr val="9FC2DE"/>
    <a:srgbClr val="D1C3D3"/>
    <a:srgbClr val="04B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67"/>
    <p:restoredTop sz="94643"/>
  </p:normalViewPr>
  <p:slideViewPr>
    <p:cSldViewPr>
      <p:cViewPr varScale="1">
        <p:scale>
          <a:sx n="105" d="100"/>
          <a:sy n="105" d="100"/>
        </p:scale>
        <p:origin x="632" y="1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568948" y="1056132"/>
            <a:ext cx="5668645" cy="14338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0868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E48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86889"/>
                </a:solidFill>
                <a:latin typeface="Corbel"/>
                <a:cs typeface="Corbel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0868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333E48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86889"/>
                </a:solidFill>
                <a:latin typeface="Corbel"/>
                <a:cs typeface="Corbel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0868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77503" y="1749044"/>
            <a:ext cx="4160520" cy="4140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86889"/>
                </a:solidFill>
                <a:latin typeface="Corbel"/>
                <a:cs typeface="Corbel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5048" y="5699759"/>
            <a:ext cx="2718816" cy="740663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552450" y="314325"/>
            <a:ext cx="2228215" cy="0"/>
          </a:xfrm>
          <a:custGeom>
            <a:avLst/>
            <a:gdLst/>
            <a:ahLst/>
            <a:cxnLst/>
            <a:rect l="l" t="t" r="r" b="b"/>
            <a:pathLst>
              <a:path w="2228215">
                <a:moveTo>
                  <a:pt x="0" y="0"/>
                </a:moveTo>
                <a:lnTo>
                  <a:pt x="2227713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3475758" y="314325"/>
            <a:ext cx="8010525" cy="0"/>
          </a:xfrm>
          <a:custGeom>
            <a:avLst/>
            <a:gdLst/>
            <a:ahLst/>
            <a:cxnLst/>
            <a:rect l="l" t="t" r="r" b="b"/>
            <a:pathLst>
              <a:path w="8010525">
                <a:moveTo>
                  <a:pt x="0" y="0"/>
                </a:moveTo>
                <a:lnTo>
                  <a:pt x="8010189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0868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86889"/>
                </a:solidFill>
                <a:latin typeface="Corbel"/>
                <a:cs typeface="Corbel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86889"/>
                </a:solidFill>
                <a:latin typeface="Corbel"/>
                <a:cs typeface="Corbel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576559" y="6358127"/>
            <a:ext cx="1146048" cy="31394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39750" y="406400"/>
            <a:ext cx="2199005" cy="3454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086889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6059" y="1304035"/>
            <a:ext cx="9770110" cy="3582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333E48"/>
                </a:solidFill>
                <a:latin typeface="Montserrat"/>
                <a:cs typeface="Montserra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69899" y="6406432"/>
            <a:ext cx="1435163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chemeClr val="bg1"/>
                </a:solidFill>
                <a:latin typeface="Corbel"/>
                <a:cs typeface="Corbel"/>
              </a:defRPr>
            </a:lvl1pPr>
          </a:lstStyle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454025" y="6406432"/>
            <a:ext cx="219709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86889"/>
                </a:solidFill>
                <a:latin typeface="Corbel"/>
                <a:cs typeface="Corbel"/>
              </a:defRPr>
            </a:lvl1pPr>
          </a:lstStyle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logo-request@kigen.co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hyperlink" Target="http://www.kigen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69962" y="6373876"/>
            <a:ext cx="14351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©</a:t>
            </a:r>
            <a:r>
              <a:rPr sz="10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2025</a:t>
            </a:r>
            <a:r>
              <a:rPr sz="10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Kigen</a:t>
            </a:r>
            <a:r>
              <a:rPr sz="10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FFFFFF"/>
                </a:solidFill>
                <a:latin typeface="Corbel"/>
                <a:cs typeface="Corbel"/>
              </a:rPr>
              <a:t>(UK)</a:t>
            </a:r>
            <a:r>
              <a:rPr sz="1000" spc="-10" dirty="0">
                <a:solidFill>
                  <a:srgbClr val="FFFFFF"/>
                </a:solidFill>
                <a:latin typeface="Corbel"/>
                <a:cs typeface="Corbel"/>
              </a:rPr>
              <a:t> Limited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1455" y="1112519"/>
            <a:ext cx="2718816" cy="740663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ts val="5545"/>
              </a:lnSpc>
              <a:spcBef>
                <a:spcPts val="100"/>
              </a:spcBef>
            </a:pPr>
            <a:r>
              <a:rPr sz="5000" spc="-80" dirty="0">
                <a:solidFill>
                  <a:srgbClr val="FFFFFF"/>
                </a:solidFill>
                <a:latin typeface="Montserrat"/>
                <a:cs typeface="Montserrat"/>
              </a:rPr>
              <a:t>Kigen</a:t>
            </a:r>
            <a:r>
              <a:rPr sz="5000" spc="-229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5000" spc="-85" dirty="0">
                <a:solidFill>
                  <a:srgbClr val="FFFFFF"/>
                </a:solidFill>
                <a:latin typeface="Montserrat"/>
                <a:cs typeface="Montserrat"/>
              </a:rPr>
              <a:t>Brand</a:t>
            </a:r>
            <a:r>
              <a:rPr sz="5000" spc="-23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5000" spc="-40" dirty="0">
                <a:solidFill>
                  <a:srgbClr val="FFFFFF"/>
                </a:solidFill>
                <a:latin typeface="Montserrat"/>
                <a:cs typeface="Montserrat"/>
              </a:rPr>
              <a:t>Book</a:t>
            </a:r>
            <a:endParaRPr sz="5000" dirty="0">
              <a:latin typeface="Montserrat"/>
              <a:cs typeface="Montserrat"/>
            </a:endParaRPr>
          </a:p>
          <a:p>
            <a:pPr marR="20955" algn="r">
              <a:lnSpc>
                <a:spcPts val="5545"/>
              </a:lnSpc>
            </a:pPr>
            <a:r>
              <a:rPr sz="5000" spc="-20" dirty="0">
                <a:solidFill>
                  <a:srgbClr val="FFFFFF"/>
                </a:solidFill>
                <a:latin typeface="Montserrat"/>
                <a:cs typeface="Montserrat"/>
              </a:rPr>
              <a:t>v</a:t>
            </a:r>
            <a:r>
              <a:rPr lang="en-GB" sz="5000" spc="-20" dirty="0">
                <a:solidFill>
                  <a:srgbClr val="FFFFFF"/>
                </a:solidFill>
                <a:latin typeface="Montserrat"/>
                <a:cs typeface="Montserrat"/>
              </a:rPr>
              <a:t>3</a:t>
            </a:r>
            <a:r>
              <a:rPr sz="5000" spc="-20" dirty="0">
                <a:solidFill>
                  <a:srgbClr val="FFFFFF"/>
                </a:solidFill>
                <a:latin typeface="Montserrat"/>
                <a:cs typeface="Montserrat"/>
              </a:rPr>
              <a:t>.0</a:t>
            </a:r>
            <a:endParaRPr sz="5000" dirty="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007598" y="2491740"/>
            <a:ext cx="121412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90" dirty="0">
                <a:solidFill>
                  <a:srgbClr val="FFFFFF"/>
                </a:solidFill>
                <a:latin typeface="Arial"/>
                <a:cs typeface="Arial"/>
              </a:rPr>
              <a:t>Issue:</a:t>
            </a:r>
            <a:r>
              <a:rPr sz="14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spc="-40" dirty="0">
                <a:solidFill>
                  <a:srgbClr val="FFFFFF"/>
                </a:solidFill>
                <a:latin typeface="Arial"/>
                <a:cs typeface="Arial"/>
              </a:rPr>
              <a:t>202</a:t>
            </a:r>
            <a:r>
              <a:rPr lang="en-GB" sz="1400" spc="-4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6559" y="6358127"/>
            <a:ext cx="1146048" cy="313944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552450" y="314325"/>
            <a:ext cx="2228215" cy="0"/>
          </a:xfrm>
          <a:custGeom>
            <a:avLst/>
            <a:gdLst/>
            <a:ahLst/>
            <a:cxnLst/>
            <a:rect l="l" t="t" r="r" b="b"/>
            <a:pathLst>
              <a:path w="2228215">
                <a:moveTo>
                  <a:pt x="0" y="0"/>
                </a:moveTo>
                <a:lnTo>
                  <a:pt x="2227713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9750" y="406400"/>
            <a:ext cx="5441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35" dirty="0">
                <a:solidFill>
                  <a:srgbClr val="086889"/>
                </a:solidFill>
                <a:latin typeface="Arial"/>
                <a:cs typeface="Arial"/>
              </a:rPr>
              <a:t>Logo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9751" y="1054100"/>
            <a:ext cx="279527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05" dirty="0">
                <a:solidFill>
                  <a:srgbClr val="04BDE5"/>
                </a:solidFill>
                <a:latin typeface="Arial"/>
                <a:cs typeface="Arial"/>
              </a:rPr>
              <a:t>Horizontal</a:t>
            </a:r>
            <a:r>
              <a:rPr sz="3000" spc="-13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3000" spc="-160" dirty="0">
                <a:solidFill>
                  <a:srgbClr val="04BDE5"/>
                </a:solidFill>
                <a:latin typeface="Arial"/>
                <a:cs typeface="Arial"/>
              </a:rPr>
              <a:t>Lockup</a:t>
            </a:r>
            <a:endParaRPr sz="30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9945" y="1093584"/>
            <a:ext cx="6732297" cy="1624259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769945" y="3083163"/>
            <a:ext cx="3235960" cy="1624330"/>
            <a:chOff x="3769945" y="3083163"/>
            <a:chExt cx="3235960" cy="162433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9945" y="3083166"/>
              <a:ext cx="3235574" cy="162425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769945" y="3083163"/>
              <a:ext cx="3215640" cy="1579245"/>
            </a:xfrm>
            <a:custGeom>
              <a:avLst/>
              <a:gdLst/>
              <a:ahLst/>
              <a:cxnLst/>
              <a:rect l="l" t="t" r="r" b="b"/>
              <a:pathLst>
                <a:path w="3215640" h="1579245">
                  <a:moveTo>
                    <a:pt x="3215474" y="0"/>
                  </a:moveTo>
                  <a:lnTo>
                    <a:pt x="0" y="0"/>
                  </a:lnTo>
                  <a:lnTo>
                    <a:pt x="0" y="1578775"/>
                  </a:lnTo>
                  <a:lnTo>
                    <a:pt x="3215474" y="1578775"/>
                  </a:lnTo>
                  <a:lnTo>
                    <a:pt x="3215474" y="0"/>
                  </a:lnTo>
                  <a:close/>
                </a:path>
              </a:pathLst>
            </a:custGeom>
            <a:solidFill>
              <a:srgbClr val="3E3D3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220337" y="3582649"/>
              <a:ext cx="2352459" cy="64457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314325"/>
            <a:ext cx="2228215" cy="0"/>
          </a:xfrm>
          <a:custGeom>
            <a:avLst/>
            <a:gdLst/>
            <a:ahLst/>
            <a:cxnLst/>
            <a:rect l="l" t="t" r="r" b="b"/>
            <a:pathLst>
              <a:path w="2228215">
                <a:moveTo>
                  <a:pt x="0" y="0"/>
                </a:moveTo>
                <a:lnTo>
                  <a:pt x="2227713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9750" y="406400"/>
            <a:ext cx="5441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Logo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9573" y="1054100"/>
            <a:ext cx="3014980" cy="259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14" dirty="0">
                <a:solidFill>
                  <a:srgbClr val="04BDE5"/>
                </a:solidFill>
                <a:latin typeface="Arial"/>
                <a:cs typeface="Arial"/>
              </a:rPr>
              <a:t>Vertical</a:t>
            </a:r>
            <a:r>
              <a:rPr sz="3000" spc="-16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04BDE5"/>
                </a:solidFill>
                <a:latin typeface="Arial"/>
                <a:cs typeface="Arial"/>
              </a:rPr>
              <a:t>Lockup</a:t>
            </a:r>
            <a:endParaRPr sz="3000">
              <a:latin typeface="Arial"/>
              <a:cs typeface="Arial"/>
            </a:endParaRPr>
          </a:p>
          <a:p>
            <a:pPr marL="12700" marR="5080">
              <a:lnSpc>
                <a:spcPct val="100400"/>
              </a:lnSpc>
              <a:spcBef>
                <a:spcPts val="1470"/>
              </a:spcBef>
            </a:pP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vertical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lockup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can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be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E464C"/>
                </a:solidFill>
                <a:latin typeface="Montserrat"/>
                <a:cs typeface="Montserrat"/>
              </a:rPr>
              <a:t>used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when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horizontal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lockup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doesn’t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fit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2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space.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E464C"/>
                </a:solidFill>
                <a:latin typeface="Montserrat"/>
                <a:cs typeface="Montserrat"/>
              </a:rPr>
              <a:t>Kigen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‘Lock’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can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also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be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used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as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standalone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without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‘Kigen’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text.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Single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colors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logos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like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E464C"/>
                </a:solidFill>
                <a:latin typeface="Montserrat"/>
                <a:cs typeface="Montserrat"/>
              </a:rPr>
              <a:t>white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and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black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should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only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be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E464C"/>
                </a:solidFill>
                <a:latin typeface="Montserrat"/>
                <a:cs typeface="Montserrat"/>
              </a:rPr>
              <a:t>used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when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color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usage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is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limited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E464C"/>
                </a:solidFill>
                <a:latin typeface="Montserrat"/>
                <a:cs typeface="Montserrat"/>
              </a:rPr>
              <a:t>e.g.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one</a:t>
            </a:r>
            <a:r>
              <a:rPr sz="1400" spc="-1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color</a:t>
            </a:r>
            <a:r>
              <a:rPr sz="1400" spc="-2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print.</a:t>
            </a:r>
            <a:endParaRPr sz="1400">
              <a:latin typeface="Montserrat"/>
              <a:cs typeface="Montserra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255771" y="1093584"/>
            <a:ext cx="4451985" cy="4721225"/>
            <a:chOff x="4255771" y="1093584"/>
            <a:chExt cx="4451985" cy="472122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55771" y="1093584"/>
              <a:ext cx="4451983" cy="47206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716486" y="1186543"/>
              <a:ext cx="1752600" cy="1959610"/>
            </a:xfrm>
            <a:custGeom>
              <a:avLst/>
              <a:gdLst/>
              <a:ahLst/>
              <a:cxnLst/>
              <a:rect l="l" t="t" r="r" b="b"/>
              <a:pathLst>
                <a:path w="1752600" h="1959610">
                  <a:moveTo>
                    <a:pt x="1752600" y="0"/>
                  </a:moveTo>
                  <a:lnTo>
                    <a:pt x="0" y="0"/>
                  </a:lnTo>
                  <a:lnTo>
                    <a:pt x="0" y="1959432"/>
                  </a:lnTo>
                  <a:lnTo>
                    <a:pt x="1752600" y="1959432"/>
                  </a:lnTo>
                  <a:lnTo>
                    <a:pt x="17526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53948" y="1435506"/>
              <a:ext cx="1432251" cy="162257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539750" y="4028947"/>
            <a:ext cx="197612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210" dirty="0">
                <a:solidFill>
                  <a:srgbClr val="04BDE5"/>
                </a:solidFill>
                <a:latin typeface="Arial"/>
                <a:cs typeface="Arial"/>
              </a:rPr>
              <a:t>Kigen</a:t>
            </a:r>
            <a:r>
              <a:rPr sz="3000" spc="-125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3000" spc="-60" dirty="0">
                <a:solidFill>
                  <a:srgbClr val="04BDE5"/>
                </a:solidFill>
                <a:latin typeface="Arial"/>
                <a:cs typeface="Arial"/>
              </a:rPr>
              <a:t>“Lock” </a:t>
            </a:r>
            <a:r>
              <a:rPr sz="3000" spc="-25" dirty="0">
                <a:solidFill>
                  <a:srgbClr val="04BDE5"/>
                </a:solidFill>
                <a:latin typeface="Arial"/>
                <a:cs typeface="Arial"/>
              </a:rPr>
              <a:t>Symbol</a:t>
            </a:r>
            <a:endParaRPr sz="30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8947156" y="1093584"/>
            <a:ext cx="2124710" cy="4754880"/>
            <a:chOff x="8947156" y="1093584"/>
            <a:chExt cx="2124710" cy="475488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62481" y="1093584"/>
              <a:ext cx="2108832" cy="472062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947150" y="1186548"/>
              <a:ext cx="2115820" cy="4662170"/>
            </a:xfrm>
            <a:custGeom>
              <a:avLst/>
              <a:gdLst/>
              <a:ahLst/>
              <a:cxnLst/>
              <a:rect l="l" t="t" r="r" b="b"/>
              <a:pathLst>
                <a:path w="2115820" h="4662170">
                  <a:moveTo>
                    <a:pt x="1982635" y="0"/>
                  </a:moveTo>
                  <a:lnTo>
                    <a:pt x="181851" y="0"/>
                  </a:lnTo>
                  <a:lnTo>
                    <a:pt x="181851" y="1959432"/>
                  </a:lnTo>
                  <a:lnTo>
                    <a:pt x="1982635" y="1959432"/>
                  </a:lnTo>
                  <a:lnTo>
                    <a:pt x="1982635" y="0"/>
                  </a:lnTo>
                  <a:close/>
                </a:path>
                <a:path w="2115820" h="4662170">
                  <a:moveTo>
                    <a:pt x="2115578" y="2363101"/>
                  </a:moveTo>
                  <a:lnTo>
                    <a:pt x="0" y="2363101"/>
                  </a:lnTo>
                  <a:lnTo>
                    <a:pt x="0" y="4661916"/>
                  </a:lnTo>
                  <a:lnTo>
                    <a:pt x="2115578" y="4661916"/>
                  </a:lnTo>
                  <a:lnTo>
                    <a:pt x="2115578" y="2363101"/>
                  </a:lnTo>
                  <a:close/>
                </a:path>
              </a:pathLst>
            </a:custGeom>
            <a:solidFill>
              <a:srgbClr val="3C45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306308" y="1390535"/>
              <a:ext cx="1441637" cy="16338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166074" y="4154284"/>
              <a:ext cx="1792869" cy="1268209"/>
            </a:xfrm>
            <a:prstGeom prst="rect">
              <a:avLst/>
            </a:prstGeom>
          </p:spPr>
        </p:pic>
      </p:grp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  <p:sp>
        <p:nvSpPr>
          <p:cNvPr id="16" name="object 1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314325"/>
            <a:ext cx="2228215" cy="0"/>
          </a:xfrm>
          <a:custGeom>
            <a:avLst/>
            <a:gdLst/>
            <a:ahLst/>
            <a:cxnLst/>
            <a:rect l="l" t="t" r="r" b="b"/>
            <a:pathLst>
              <a:path w="2228215">
                <a:moveTo>
                  <a:pt x="0" y="0"/>
                </a:moveTo>
                <a:lnTo>
                  <a:pt x="2227713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9750" y="406400"/>
            <a:ext cx="5441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Logo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39573" y="1054100"/>
            <a:ext cx="3121660" cy="17468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90" dirty="0">
                <a:solidFill>
                  <a:srgbClr val="04BDE5"/>
                </a:solidFill>
                <a:latin typeface="Arial"/>
                <a:cs typeface="Arial"/>
              </a:rPr>
              <a:t>Exclusion</a:t>
            </a:r>
            <a:r>
              <a:rPr sz="3000" spc="-13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3000" spc="-20" dirty="0">
                <a:solidFill>
                  <a:srgbClr val="04BDE5"/>
                </a:solidFill>
                <a:latin typeface="Arial"/>
                <a:cs typeface="Arial"/>
              </a:rPr>
              <a:t>Zone</a:t>
            </a:r>
            <a:endParaRPr sz="3000">
              <a:latin typeface="Arial"/>
              <a:cs typeface="Arial"/>
            </a:endParaRPr>
          </a:p>
          <a:p>
            <a:pPr marL="12700" marR="5080">
              <a:lnSpc>
                <a:spcPct val="101099"/>
              </a:lnSpc>
              <a:spcBef>
                <a:spcPts val="1460"/>
              </a:spcBef>
            </a:pP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exclusion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zone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protects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our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logo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by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giving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it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minimum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amount</a:t>
            </a:r>
            <a:r>
              <a:rPr sz="1400" spc="-5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of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breathing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room.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This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is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equal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to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2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‘K’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height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of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E464C"/>
                </a:solidFill>
                <a:latin typeface="Montserrat"/>
                <a:cs typeface="Montserrat"/>
              </a:rPr>
              <a:t>Kigen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logo.</a:t>
            </a:r>
            <a:endParaRPr sz="1400">
              <a:latin typeface="Montserrat"/>
              <a:cs typeface="Montserra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21479" y="1178928"/>
            <a:ext cx="3544824" cy="476070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9425" y="5826112"/>
            <a:ext cx="2011680" cy="8883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279400" marR="5080" indent="21590">
              <a:lnSpc>
                <a:spcPct val="124600"/>
              </a:lnSpc>
              <a:spcBef>
                <a:spcPts val="120"/>
              </a:spcBef>
            </a:pPr>
            <a:r>
              <a:rPr sz="900" dirty="0">
                <a:solidFill>
                  <a:srgbClr val="333E48"/>
                </a:solidFill>
                <a:latin typeface="Montserrat"/>
                <a:cs typeface="Montserrat"/>
              </a:rPr>
              <a:t>Full</a:t>
            </a:r>
            <a:r>
              <a:rPr sz="9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333E48"/>
                </a:solidFill>
                <a:latin typeface="Montserrat"/>
                <a:cs typeface="Montserrat"/>
              </a:rPr>
              <a:t>colour,</a:t>
            </a:r>
            <a:r>
              <a:rPr sz="9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333E48"/>
                </a:solidFill>
                <a:latin typeface="Montserrat"/>
                <a:cs typeface="Montserrat"/>
              </a:rPr>
              <a:t>black</a:t>
            </a:r>
            <a:r>
              <a:rPr sz="9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900" spc="-10" dirty="0">
                <a:solidFill>
                  <a:srgbClr val="333E48"/>
                </a:solidFill>
                <a:latin typeface="Montserrat"/>
                <a:cs typeface="Montserrat"/>
              </a:rPr>
              <a:t>background </a:t>
            </a:r>
            <a:r>
              <a:rPr sz="900" dirty="0">
                <a:solidFill>
                  <a:srgbClr val="00C1DE"/>
                </a:solidFill>
                <a:latin typeface="Montserrat"/>
                <a:cs typeface="Montserrat"/>
              </a:rPr>
              <a:t>White,</a:t>
            </a:r>
            <a:r>
              <a:rPr sz="900" spc="-5" dirty="0">
                <a:solidFill>
                  <a:srgbClr val="00C1DE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00C1DE"/>
                </a:solidFill>
                <a:latin typeface="Montserrat"/>
                <a:cs typeface="Montserrat"/>
              </a:rPr>
              <a:t>gradient</a:t>
            </a:r>
            <a:r>
              <a:rPr sz="900" spc="-5" dirty="0">
                <a:solidFill>
                  <a:srgbClr val="00C1DE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00C1DE"/>
                </a:solidFill>
                <a:latin typeface="Montserrat"/>
                <a:cs typeface="Montserrat"/>
              </a:rPr>
              <a:t>orange</a:t>
            </a:r>
            <a:r>
              <a:rPr sz="900" spc="-5" dirty="0">
                <a:solidFill>
                  <a:srgbClr val="00C1DE"/>
                </a:solidFill>
                <a:latin typeface="Montserrat"/>
                <a:cs typeface="Montserrat"/>
              </a:rPr>
              <a:t> </a:t>
            </a:r>
            <a:r>
              <a:rPr sz="900" spc="-25" dirty="0">
                <a:solidFill>
                  <a:srgbClr val="00C1DE"/>
                </a:solidFill>
                <a:latin typeface="Montserrat"/>
                <a:cs typeface="Montserrat"/>
              </a:rPr>
              <a:t>to </a:t>
            </a:r>
            <a:r>
              <a:rPr sz="900" spc="-10" dirty="0">
                <a:solidFill>
                  <a:srgbClr val="00C1DE"/>
                </a:solidFill>
                <a:latin typeface="Montserrat"/>
                <a:cs typeface="Montserrat"/>
              </a:rPr>
              <a:t>green</a:t>
            </a:r>
            <a:endParaRPr sz="9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254"/>
              </a:spcBef>
            </a:pPr>
            <a:r>
              <a:rPr sz="1000" spc="-25" dirty="0">
                <a:solidFill>
                  <a:srgbClr val="086889"/>
                </a:solidFill>
                <a:latin typeface="Corbel"/>
                <a:cs typeface="Corbel"/>
              </a:rPr>
              <a:t>13</a:t>
            </a:r>
            <a:endParaRPr sz="1000">
              <a:latin typeface="Corbel"/>
              <a:cs typeface="Corbel"/>
            </a:endParaRPr>
          </a:p>
          <a:p>
            <a:pPr marL="499109">
              <a:lnSpc>
                <a:spcPct val="100000"/>
              </a:lnSpc>
              <a:spcBef>
                <a:spcPts val="80"/>
              </a:spcBef>
            </a:pPr>
            <a:r>
              <a:rPr sz="1000" dirty="0">
                <a:solidFill>
                  <a:srgbClr val="3E464C"/>
                </a:solidFill>
                <a:latin typeface="Corbel"/>
                <a:cs typeface="Corbel"/>
              </a:rPr>
              <a:t>©</a:t>
            </a:r>
            <a:r>
              <a:rPr sz="1000" spc="-1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3E464C"/>
                </a:solidFill>
                <a:latin typeface="Corbel"/>
                <a:cs typeface="Corbel"/>
              </a:rPr>
              <a:t>2025</a:t>
            </a:r>
            <a:r>
              <a:rPr sz="1000" spc="-1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3E464C"/>
                </a:solidFill>
                <a:latin typeface="Corbel"/>
                <a:cs typeface="Corbel"/>
              </a:rPr>
              <a:t>Kigen</a:t>
            </a:r>
            <a:r>
              <a:rPr sz="1000" spc="-1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1000" dirty="0">
                <a:solidFill>
                  <a:srgbClr val="3E464C"/>
                </a:solidFill>
                <a:latin typeface="Corbel"/>
                <a:cs typeface="Corbel"/>
              </a:rPr>
              <a:t>(UK)</a:t>
            </a:r>
            <a:r>
              <a:rPr sz="1000" spc="-10" dirty="0">
                <a:solidFill>
                  <a:srgbClr val="3E464C"/>
                </a:solidFill>
                <a:latin typeface="Corbel"/>
                <a:cs typeface="Corbel"/>
              </a:rPr>
              <a:t> Limited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6559" y="6358127"/>
            <a:ext cx="1146048" cy="31394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2450" y="314325"/>
            <a:ext cx="2228215" cy="0"/>
          </a:xfrm>
          <a:custGeom>
            <a:avLst/>
            <a:gdLst/>
            <a:ahLst/>
            <a:cxnLst/>
            <a:rect l="l" t="t" r="r" b="b"/>
            <a:pathLst>
              <a:path w="2228215">
                <a:moveTo>
                  <a:pt x="0" y="0"/>
                </a:moveTo>
                <a:lnTo>
                  <a:pt x="2227713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9750" y="406400"/>
            <a:ext cx="5441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Logo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39751" y="1054100"/>
            <a:ext cx="3084195" cy="1530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45" dirty="0">
                <a:solidFill>
                  <a:srgbClr val="04BDE5"/>
                </a:solidFill>
                <a:latin typeface="Arial"/>
                <a:cs typeface="Arial"/>
              </a:rPr>
              <a:t>Color</a:t>
            </a:r>
            <a:r>
              <a:rPr sz="3000" spc="-11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3000" spc="-270" dirty="0">
                <a:solidFill>
                  <a:srgbClr val="04BDE5"/>
                </a:solidFill>
                <a:latin typeface="Arial"/>
                <a:cs typeface="Arial"/>
              </a:rPr>
              <a:t>Usage</a:t>
            </a:r>
            <a:endParaRPr sz="3000">
              <a:latin typeface="Arial"/>
              <a:cs typeface="Arial"/>
            </a:endParaRPr>
          </a:p>
          <a:p>
            <a:pPr marL="12700" marR="5080">
              <a:lnSpc>
                <a:spcPct val="100899"/>
              </a:lnSpc>
              <a:spcBef>
                <a:spcPts val="1465"/>
              </a:spcBef>
            </a:pP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Different</a:t>
            </a:r>
            <a:r>
              <a:rPr sz="1400" spc="-5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color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variations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of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the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logo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should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be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used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on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different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backgrounds.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Use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following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as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guide</a:t>
            </a:r>
            <a:r>
              <a:rPr sz="1400" spc="-1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E464C"/>
                </a:solidFill>
                <a:latin typeface="Montserrat"/>
                <a:cs typeface="Montserrat"/>
              </a:rPr>
              <a:t>only.</a:t>
            </a:r>
            <a:endParaRPr sz="1400">
              <a:latin typeface="Montserrat"/>
              <a:cs typeface="Montserra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221481" y="1093584"/>
            <a:ext cx="6448951" cy="508290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798456" y="3767377"/>
            <a:ext cx="3215640" cy="1965325"/>
            <a:chOff x="798456" y="3767377"/>
            <a:chExt cx="3215640" cy="1965325"/>
          </a:xfrm>
        </p:grpSpPr>
        <p:sp>
          <p:nvSpPr>
            <p:cNvPr id="9" name="object 9"/>
            <p:cNvSpPr/>
            <p:nvPr/>
          </p:nvSpPr>
          <p:spPr>
            <a:xfrm>
              <a:off x="798456" y="3767377"/>
              <a:ext cx="3215640" cy="1965325"/>
            </a:xfrm>
            <a:custGeom>
              <a:avLst/>
              <a:gdLst/>
              <a:ahLst/>
              <a:cxnLst/>
              <a:rect l="l" t="t" r="r" b="b"/>
              <a:pathLst>
                <a:path w="3215640" h="1965325">
                  <a:moveTo>
                    <a:pt x="3215474" y="0"/>
                  </a:moveTo>
                  <a:lnTo>
                    <a:pt x="0" y="0"/>
                  </a:lnTo>
                  <a:lnTo>
                    <a:pt x="0" y="1965299"/>
                  </a:lnTo>
                  <a:lnTo>
                    <a:pt x="3215474" y="1965299"/>
                  </a:lnTo>
                  <a:lnTo>
                    <a:pt x="3215474" y="0"/>
                  </a:lnTo>
                  <a:close/>
                </a:path>
              </a:pathLst>
            </a:custGeom>
            <a:solidFill>
              <a:srgbClr val="3C454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3434" y="4477782"/>
              <a:ext cx="2275480" cy="64457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314325"/>
            <a:ext cx="2228215" cy="0"/>
          </a:xfrm>
          <a:custGeom>
            <a:avLst/>
            <a:gdLst/>
            <a:ahLst/>
            <a:cxnLst/>
            <a:rect l="l" t="t" r="r" b="b"/>
            <a:pathLst>
              <a:path w="2228215">
                <a:moveTo>
                  <a:pt x="0" y="0"/>
                </a:moveTo>
                <a:lnTo>
                  <a:pt x="2227713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4221479" y="1106449"/>
            <a:ext cx="6497320" cy="5166995"/>
            <a:chOff x="4221479" y="1106449"/>
            <a:chExt cx="6497320" cy="51669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1479" y="1106449"/>
              <a:ext cx="6459638" cy="516665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54264" y="3784942"/>
              <a:ext cx="3164535" cy="195572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28762" y="4508212"/>
              <a:ext cx="1741816" cy="477259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39750" y="406400"/>
            <a:ext cx="54419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5" dirty="0"/>
              <a:t>Logo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9750" y="1054100"/>
            <a:ext cx="3152140" cy="193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160145">
              <a:lnSpc>
                <a:spcPct val="100000"/>
              </a:lnSpc>
              <a:spcBef>
                <a:spcPts val="100"/>
              </a:spcBef>
            </a:pPr>
            <a:r>
              <a:rPr sz="3000" spc="-145" dirty="0">
                <a:solidFill>
                  <a:srgbClr val="04BDE5"/>
                </a:solidFill>
                <a:latin typeface="Arial"/>
                <a:cs typeface="Arial"/>
              </a:rPr>
              <a:t>Color</a:t>
            </a:r>
            <a:r>
              <a:rPr sz="3000" spc="-12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3000" spc="-225" dirty="0">
                <a:solidFill>
                  <a:srgbClr val="04BDE5"/>
                </a:solidFill>
                <a:latin typeface="Arial"/>
                <a:cs typeface="Arial"/>
              </a:rPr>
              <a:t>Usage- </a:t>
            </a:r>
            <a:r>
              <a:rPr sz="3000" spc="-50" dirty="0">
                <a:solidFill>
                  <a:srgbClr val="04BDE5"/>
                </a:solidFill>
                <a:latin typeface="Arial"/>
                <a:cs typeface="Arial"/>
              </a:rPr>
              <a:t>Images</a:t>
            </a:r>
            <a:endParaRPr sz="3000">
              <a:latin typeface="Arial"/>
              <a:cs typeface="Arial"/>
            </a:endParaRPr>
          </a:p>
          <a:p>
            <a:pPr marL="12700" marR="5080">
              <a:lnSpc>
                <a:spcPct val="100699"/>
              </a:lnSpc>
              <a:spcBef>
                <a:spcPts val="2785"/>
              </a:spcBef>
            </a:pP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Similar</a:t>
            </a:r>
            <a:r>
              <a:rPr sz="1400" spc="-6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principles</a:t>
            </a:r>
            <a:r>
              <a:rPr sz="1400" spc="-5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should</a:t>
            </a:r>
            <a:r>
              <a:rPr sz="1400" spc="-5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be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considered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when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placing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logo</a:t>
            </a:r>
            <a:r>
              <a:rPr sz="1400" spc="-5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E464C"/>
                </a:solidFill>
                <a:latin typeface="Montserrat"/>
                <a:cs typeface="Montserrat"/>
              </a:rPr>
              <a:t>over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images.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541562" y="5865367"/>
            <a:ext cx="2893695" cy="434340"/>
          </a:xfrm>
          <a:prstGeom prst="rect">
            <a:avLst/>
          </a:prstGeom>
        </p:spPr>
        <p:txBody>
          <a:bodyPr vert="horz" wrap="square" lIns="0" tIns="36195" rIns="0" bIns="0" rtlCol="0">
            <a:spAutoFit/>
          </a:bodyPr>
          <a:lstStyle/>
          <a:p>
            <a:pPr marL="12700" marR="5080">
              <a:lnSpc>
                <a:spcPts val="890"/>
              </a:lnSpc>
              <a:spcBef>
                <a:spcPts val="285"/>
              </a:spcBef>
            </a:pPr>
            <a:r>
              <a:rPr sz="900" spc="-30" dirty="0">
                <a:solidFill>
                  <a:srgbClr val="333E48"/>
                </a:solidFill>
                <a:latin typeface="Montserrat"/>
                <a:cs typeface="Montserrat"/>
              </a:rPr>
              <a:t>Dark image-</a:t>
            </a:r>
            <a:r>
              <a:rPr sz="900" spc="-1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900" spc="-35" dirty="0">
                <a:solidFill>
                  <a:srgbClr val="333E48"/>
                </a:solidFill>
                <a:latin typeface="Montserrat"/>
                <a:cs typeface="Montserrat"/>
              </a:rPr>
              <a:t>when</a:t>
            </a:r>
            <a:r>
              <a:rPr sz="900" spc="-30" dirty="0">
                <a:solidFill>
                  <a:srgbClr val="333E48"/>
                </a:solidFill>
                <a:latin typeface="Montserrat"/>
                <a:cs typeface="Montserrat"/>
              </a:rPr>
              <a:t> contrast</a:t>
            </a:r>
            <a:r>
              <a:rPr sz="900" spc="-1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900" dirty="0">
                <a:solidFill>
                  <a:srgbClr val="333E48"/>
                </a:solidFill>
                <a:latin typeface="Montserrat"/>
                <a:cs typeface="Montserrat"/>
              </a:rPr>
              <a:t>is</a:t>
            </a:r>
            <a:r>
              <a:rPr sz="9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900" spc="-30" dirty="0">
                <a:solidFill>
                  <a:srgbClr val="333E48"/>
                </a:solidFill>
                <a:latin typeface="Montserrat"/>
                <a:cs typeface="Montserrat"/>
              </a:rPr>
              <a:t>high </a:t>
            </a:r>
            <a:r>
              <a:rPr sz="900" spc="-35" dirty="0">
                <a:solidFill>
                  <a:srgbClr val="333E48"/>
                </a:solidFill>
                <a:latin typeface="Montserrat"/>
                <a:cs typeface="Montserrat"/>
              </a:rPr>
              <a:t>enough</a:t>
            </a:r>
            <a:r>
              <a:rPr sz="9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900" spc="-20" dirty="0">
                <a:solidFill>
                  <a:srgbClr val="333E48"/>
                </a:solidFill>
                <a:latin typeface="Montserrat"/>
                <a:cs typeface="Montserrat"/>
              </a:rPr>
              <a:t>for brand </a:t>
            </a:r>
            <a:r>
              <a:rPr sz="900" spc="-10" dirty="0">
                <a:solidFill>
                  <a:srgbClr val="333E48"/>
                </a:solidFill>
                <a:latin typeface="Montserrat"/>
                <a:cs typeface="Montserrat"/>
              </a:rPr>
              <a:t>colours</a:t>
            </a:r>
            <a:endParaRPr sz="9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900" spc="-30" dirty="0">
                <a:solidFill>
                  <a:srgbClr val="00C1DE"/>
                </a:solidFill>
                <a:latin typeface="Montserrat"/>
                <a:cs typeface="Montserrat"/>
              </a:rPr>
              <a:t>White,</a:t>
            </a:r>
            <a:r>
              <a:rPr sz="900" spc="-20" dirty="0">
                <a:solidFill>
                  <a:srgbClr val="00C1DE"/>
                </a:solidFill>
                <a:latin typeface="Montserrat"/>
                <a:cs typeface="Montserrat"/>
              </a:rPr>
              <a:t> </a:t>
            </a:r>
            <a:r>
              <a:rPr sz="900" spc="-30" dirty="0">
                <a:solidFill>
                  <a:srgbClr val="00C1DE"/>
                </a:solidFill>
                <a:latin typeface="Montserrat"/>
                <a:cs typeface="Montserrat"/>
              </a:rPr>
              <a:t>gradient</a:t>
            </a:r>
            <a:r>
              <a:rPr sz="900" spc="-20" dirty="0">
                <a:solidFill>
                  <a:srgbClr val="00C1DE"/>
                </a:solidFill>
                <a:latin typeface="Montserrat"/>
                <a:cs typeface="Montserrat"/>
              </a:rPr>
              <a:t> </a:t>
            </a:r>
            <a:r>
              <a:rPr sz="900" spc="-30" dirty="0">
                <a:solidFill>
                  <a:srgbClr val="00C1DE"/>
                </a:solidFill>
                <a:latin typeface="Montserrat"/>
                <a:cs typeface="Montserrat"/>
              </a:rPr>
              <a:t>orange </a:t>
            </a:r>
            <a:r>
              <a:rPr sz="900" spc="-10" dirty="0">
                <a:solidFill>
                  <a:srgbClr val="00C1DE"/>
                </a:solidFill>
                <a:latin typeface="Montserrat"/>
                <a:cs typeface="Montserrat"/>
              </a:rPr>
              <a:t>to</a:t>
            </a:r>
            <a:r>
              <a:rPr sz="900" spc="-30" dirty="0">
                <a:solidFill>
                  <a:srgbClr val="00C1DE"/>
                </a:solidFill>
                <a:latin typeface="Montserrat"/>
                <a:cs typeface="Montserrat"/>
              </a:rPr>
              <a:t> </a:t>
            </a:r>
            <a:r>
              <a:rPr sz="900" spc="-10" dirty="0">
                <a:solidFill>
                  <a:srgbClr val="00C1DE"/>
                </a:solidFill>
                <a:latin typeface="Montserrat"/>
                <a:cs typeface="Montserrat"/>
              </a:rPr>
              <a:t>green</a:t>
            </a:r>
            <a:endParaRPr sz="9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314325"/>
            <a:ext cx="2228215" cy="0"/>
          </a:xfrm>
          <a:custGeom>
            <a:avLst/>
            <a:gdLst/>
            <a:ahLst/>
            <a:cxnLst/>
            <a:rect l="l" t="t" r="r" b="b"/>
            <a:pathLst>
              <a:path w="2228215">
                <a:moveTo>
                  <a:pt x="0" y="0"/>
                </a:moveTo>
                <a:lnTo>
                  <a:pt x="2227713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0" dirty="0"/>
              <a:t>Typography</a:t>
            </a: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9546" y="1270919"/>
            <a:ext cx="7519157" cy="40538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39750" y="1190244"/>
            <a:ext cx="2745105" cy="2588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99"/>
              </a:lnSpc>
              <a:spcBef>
                <a:spcPts val="95"/>
              </a:spcBef>
            </a:pP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Montserrat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is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primary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Kigen</a:t>
            </a:r>
            <a:r>
              <a:rPr sz="1400" spc="-5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brand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typeface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and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should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be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used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across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all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placements.</a:t>
            </a:r>
            <a:r>
              <a:rPr sz="1400" spc="-7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Montserrat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Regular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is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primarily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used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as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body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copy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across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print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and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digital.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Montserrat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Light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or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Extra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Light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is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recommended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for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headings,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while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Montserrat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Bold</a:t>
            </a:r>
            <a:r>
              <a:rPr sz="1400" spc="-1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is</a:t>
            </a:r>
            <a:r>
              <a:rPr sz="1400" spc="-1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recommended</a:t>
            </a:r>
            <a:r>
              <a:rPr sz="1400" spc="-1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for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secondary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copy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lines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such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as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sub-headings.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314325"/>
            <a:ext cx="2228215" cy="0"/>
          </a:xfrm>
          <a:custGeom>
            <a:avLst/>
            <a:gdLst/>
            <a:ahLst/>
            <a:cxnLst/>
            <a:rect l="l" t="t" r="r" b="b"/>
            <a:pathLst>
              <a:path w="2228215">
                <a:moveTo>
                  <a:pt x="0" y="0"/>
                </a:moveTo>
                <a:lnTo>
                  <a:pt x="2227713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5" dirty="0"/>
              <a:t>Color</a:t>
            </a:r>
            <a:r>
              <a:rPr spc="-60" dirty="0"/>
              <a:t> </a:t>
            </a:r>
            <a:r>
              <a:rPr spc="-75" dirty="0"/>
              <a:t>Palette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161751" y="1093584"/>
            <a:ext cx="6065520" cy="3333115"/>
            <a:chOff x="4161751" y="1093584"/>
            <a:chExt cx="6065520" cy="33331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61751" y="1093584"/>
              <a:ext cx="6009686" cy="333255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956909" y="3102653"/>
              <a:ext cx="1270635" cy="1297940"/>
            </a:xfrm>
            <a:custGeom>
              <a:avLst/>
              <a:gdLst/>
              <a:ahLst/>
              <a:cxnLst/>
              <a:rect l="l" t="t" r="r" b="b"/>
              <a:pathLst>
                <a:path w="1270634" h="1297939">
                  <a:moveTo>
                    <a:pt x="635177" y="0"/>
                  </a:moveTo>
                  <a:lnTo>
                    <a:pt x="587773" y="1779"/>
                  </a:lnTo>
                  <a:lnTo>
                    <a:pt x="541315" y="7033"/>
                  </a:lnTo>
                  <a:lnTo>
                    <a:pt x="495926" y="15636"/>
                  </a:lnTo>
                  <a:lnTo>
                    <a:pt x="451729" y="27463"/>
                  </a:lnTo>
                  <a:lnTo>
                    <a:pt x="408847" y="42388"/>
                  </a:lnTo>
                  <a:lnTo>
                    <a:pt x="367402" y="60287"/>
                  </a:lnTo>
                  <a:lnTo>
                    <a:pt x="327518" y="81033"/>
                  </a:lnTo>
                  <a:lnTo>
                    <a:pt x="289316" y="104502"/>
                  </a:lnTo>
                  <a:lnTo>
                    <a:pt x="252921" y="130567"/>
                  </a:lnTo>
                  <a:lnTo>
                    <a:pt x="218454" y="159104"/>
                  </a:lnTo>
                  <a:lnTo>
                    <a:pt x="186039" y="189987"/>
                  </a:lnTo>
                  <a:lnTo>
                    <a:pt x="155798" y="223090"/>
                  </a:lnTo>
                  <a:lnTo>
                    <a:pt x="127854" y="258289"/>
                  </a:lnTo>
                  <a:lnTo>
                    <a:pt x="102330" y="295457"/>
                  </a:lnTo>
                  <a:lnTo>
                    <a:pt x="79350" y="334469"/>
                  </a:lnTo>
                  <a:lnTo>
                    <a:pt x="59034" y="375201"/>
                  </a:lnTo>
                  <a:lnTo>
                    <a:pt x="41508" y="417526"/>
                  </a:lnTo>
                  <a:lnTo>
                    <a:pt x="26892" y="461319"/>
                  </a:lnTo>
                  <a:lnTo>
                    <a:pt x="15311" y="506455"/>
                  </a:lnTo>
                  <a:lnTo>
                    <a:pt x="6886" y="552808"/>
                  </a:lnTo>
                  <a:lnTo>
                    <a:pt x="1742" y="600253"/>
                  </a:lnTo>
                  <a:lnTo>
                    <a:pt x="0" y="648665"/>
                  </a:lnTo>
                  <a:lnTo>
                    <a:pt x="1742" y="697076"/>
                  </a:lnTo>
                  <a:lnTo>
                    <a:pt x="6886" y="744521"/>
                  </a:lnTo>
                  <a:lnTo>
                    <a:pt x="15311" y="790874"/>
                  </a:lnTo>
                  <a:lnTo>
                    <a:pt x="26892" y="836010"/>
                  </a:lnTo>
                  <a:lnTo>
                    <a:pt x="41508" y="879803"/>
                  </a:lnTo>
                  <a:lnTo>
                    <a:pt x="59034" y="922128"/>
                  </a:lnTo>
                  <a:lnTo>
                    <a:pt x="79350" y="962860"/>
                  </a:lnTo>
                  <a:lnTo>
                    <a:pt x="102330" y="1001873"/>
                  </a:lnTo>
                  <a:lnTo>
                    <a:pt x="127854" y="1039041"/>
                  </a:lnTo>
                  <a:lnTo>
                    <a:pt x="155798" y="1074239"/>
                  </a:lnTo>
                  <a:lnTo>
                    <a:pt x="186039" y="1107343"/>
                  </a:lnTo>
                  <a:lnTo>
                    <a:pt x="218454" y="1138225"/>
                  </a:lnTo>
                  <a:lnTo>
                    <a:pt x="252921" y="1166762"/>
                  </a:lnTo>
                  <a:lnTo>
                    <a:pt x="289316" y="1192828"/>
                  </a:lnTo>
                  <a:lnTo>
                    <a:pt x="327518" y="1216296"/>
                  </a:lnTo>
                  <a:lnTo>
                    <a:pt x="367402" y="1237042"/>
                  </a:lnTo>
                  <a:lnTo>
                    <a:pt x="408847" y="1254941"/>
                  </a:lnTo>
                  <a:lnTo>
                    <a:pt x="451729" y="1269867"/>
                  </a:lnTo>
                  <a:lnTo>
                    <a:pt x="495926" y="1281694"/>
                  </a:lnTo>
                  <a:lnTo>
                    <a:pt x="541315" y="1290297"/>
                  </a:lnTo>
                  <a:lnTo>
                    <a:pt x="587773" y="1295551"/>
                  </a:lnTo>
                  <a:lnTo>
                    <a:pt x="635177" y="1297330"/>
                  </a:lnTo>
                  <a:lnTo>
                    <a:pt x="682581" y="1295551"/>
                  </a:lnTo>
                  <a:lnTo>
                    <a:pt x="729040" y="1290297"/>
                  </a:lnTo>
                  <a:lnTo>
                    <a:pt x="774429" y="1281694"/>
                  </a:lnTo>
                  <a:lnTo>
                    <a:pt x="818626" y="1269867"/>
                  </a:lnTo>
                  <a:lnTo>
                    <a:pt x="861509" y="1254941"/>
                  </a:lnTo>
                  <a:lnTo>
                    <a:pt x="902955" y="1237042"/>
                  </a:lnTo>
                  <a:lnTo>
                    <a:pt x="942840" y="1216296"/>
                  </a:lnTo>
                  <a:lnTo>
                    <a:pt x="981042" y="1192828"/>
                  </a:lnTo>
                  <a:lnTo>
                    <a:pt x="1017439" y="1166762"/>
                  </a:lnTo>
                  <a:lnTo>
                    <a:pt x="1051906" y="1138225"/>
                  </a:lnTo>
                  <a:lnTo>
                    <a:pt x="1084322" y="1107343"/>
                  </a:lnTo>
                  <a:lnTo>
                    <a:pt x="1114564" y="1074239"/>
                  </a:lnTo>
                  <a:lnTo>
                    <a:pt x="1142509" y="1039041"/>
                  </a:lnTo>
                  <a:lnTo>
                    <a:pt x="1168033" y="1001873"/>
                  </a:lnTo>
                  <a:lnTo>
                    <a:pt x="1191015" y="962860"/>
                  </a:lnTo>
                  <a:lnTo>
                    <a:pt x="1211331" y="922128"/>
                  </a:lnTo>
                  <a:lnTo>
                    <a:pt x="1228858" y="879803"/>
                  </a:lnTo>
                  <a:lnTo>
                    <a:pt x="1243474" y="836010"/>
                  </a:lnTo>
                  <a:lnTo>
                    <a:pt x="1255056" y="790874"/>
                  </a:lnTo>
                  <a:lnTo>
                    <a:pt x="1263481" y="744521"/>
                  </a:lnTo>
                  <a:lnTo>
                    <a:pt x="1268626" y="697076"/>
                  </a:lnTo>
                  <a:lnTo>
                    <a:pt x="1270368" y="648665"/>
                  </a:lnTo>
                  <a:lnTo>
                    <a:pt x="1268626" y="600253"/>
                  </a:lnTo>
                  <a:lnTo>
                    <a:pt x="1263481" y="552808"/>
                  </a:lnTo>
                  <a:lnTo>
                    <a:pt x="1255056" y="506455"/>
                  </a:lnTo>
                  <a:lnTo>
                    <a:pt x="1243474" y="461319"/>
                  </a:lnTo>
                  <a:lnTo>
                    <a:pt x="1228858" y="417526"/>
                  </a:lnTo>
                  <a:lnTo>
                    <a:pt x="1211331" y="375201"/>
                  </a:lnTo>
                  <a:lnTo>
                    <a:pt x="1191015" y="334469"/>
                  </a:lnTo>
                  <a:lnTo>
                    <a:pt x="1168033" y="295457"/>
                  </a:lnTo>
                  <a:lnTo>
                    <a:pt x="1142509" y="258289"/>
                  </a:lnTo>
                  <a:lnTo>
                    <a:pt x="1114564" y="223090"/>
                  </a:lnTo>
                  <a:lnTo>
                    <a:pt x="1084322" y="189987"/>
                  </a:lnTo>
                  <a:lnTo>
                    <a:pt x="1051906" y="159104"/>
                  </a:lnTo>
                  <a:lnTo>
                    <a:pt x="1017439" y="130567"/>
                  </a:lnTo>
                  <a:lnTo>
                    <a:pt x="981042" y="104502"/>
                  </a:lnTo>
                  <a:lnTo>
                    <a:pt x="942840" y="81033"/>
                  </a:lnTo>
                  <a:lnTo>
                    <a:pt x="902955" y="60287"/>
                  </a:lnTo>
                  <a:lnTo>
                    <a:pt x="861509" y="42388"/>
                  </a:lnTo>
                  <a:lnTo>
                    <a:pt x="818626" y="27463"/>
                  </a:lnTo>
                  <a:lnTo>
                    <a:pt x="774429" y="15636"/>
                  </a:lnTo>
                  <a:lnTo>
                    <a:pt x="729040" y="7033"/>
                  </a:lnTo>
                  <a:lnTo>
                    <a:pt x="682581" y="1779"/>
                  </a:lnTo>
                  <a:lnTo>
                    <a:pt x="635177" y="0"/>
                  </a:lnTo>
                  <a:close/>
                </a:path>
              </a:pathLst>
            </a:custGeom>
            <a:solidFill>
              <a:srgbClr val="EBB11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39751" y="1054100"/>
            <a:ext cx="123825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10" dirty="0">
                <a:solidFill>
                  <a:srgbClr val="04BDE5"/>
                </a:solidFill>
                <a:latin typeface="Arial"/>
                <a:cs typeface="Arial"/>
              </a:rPr>
              <a:t>Primary</a:t>
            </a:r>
            <a:endParaRPr sz="3000">
              <a:latin typeface="Arial"/>
              <a:cs typeface="Arial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539751" y="3041396"/>
            <a:ext cx="16389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80" dirty="0">
                <a:solidFill>
                  <a:srgbClr val="04BDE5"/>
                </a:solidFill>
                <a:latin typeface="Arial"/>
                <a:cs typeface="Arial"/>
              </a:rPr>
              <a:t>Secondary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223970" y="3285235"/>
            <a:ext cx="791845" cy="881380"/>
          </a:xfrm>
          <a:prstGeom prst="rect">
            <a:avLst/>
          </a:prstGeom>
        </p:spPr>
        <p:txBody>
          <a:bodyPr vert="horz" wrap="square" lIns="0" tIns="107315" rIns="0" bIns="0" rtlCol="0">
            <a:spAutoFit/>
          </a:bodyPr>
          <a:lstStyle/>
          <a:p>
            <a:pPr marL="34290">
              <a:lnSpc>
                <a:spcPct val="100000"/>
              </a:lnSpc>
              <a:spcBef>
                <a:spcPts val="845"/>
              </a:spcBef>
            </a:pPr>
            <a:r>
              <a:rPr sz="1200" b="1" spc="-10" dirty="0">
                <a:solidFill>
                  <a:srgbClr val="3E464C"/>
                </a:solidFill>
                <a:latin typeface="Montserrat SemiBold"/>
                <a:cs typeface="Montserrat SemiBold"/>
              </a:rPr>
              <a:t>Orange</a:t>
            </a:r>
            <a:endParaRPr sz="1200" dirty="0">
              <a:latin typeface="Montserrat SemiBold"/>
              <a:cs typeface="Montserrat SemiBold"/>
            </a:endParaRPr>
          </a:p>
          <a:p>
            <a:pPr marL="12700" marR="5080">
              <a:lnSpc>
                <a:spcPts val="1510"/>
              </a:lnSpc>
              <a:spcBef>
                <a:spcPts val="85"/>
              </a:spcBef>
            </a:pPr>
            <a:r>
              <a:rPr sz="800" dirty="0">
                <a:solidFill>
                  <a:srgbClr val="333E48"/>
                </a:solidFill>
                <a:latin typeface="Montserrat Thin"/>
                <a:cs typeface="Montserrat Thin"/>
              </a:rPr>
              <a:t>C8</a:t>
            </a:r>
            <a:r>
              <a:rPr sz="800" spc="-15" dirty="0">
                <a:solidFill>
                  <a:srgbClr val="333E48"/>
                </a:solidFill>
                <a:latin typeface="Montserrat Thin"/>
                <a:cs typeface="Montserrat Thin"/>
              </a:rPr>
              <a:t> </a:t>
            </a:r>
            <a:r>
              <a:rPr sz="800" dirty="0">
                <a:solidFill>
                  <a:srgbClr val="333E48"/>
                </a:solidFill>
                <a:latin typeface="Montserrat Thin"/>
                <a:cs typeface="Montserrat Thin"/>
              </a:rPr>
              <a:t>M31</a:t>
            </a:r>
            <a:r>
              <a:rPr sz="800" spc="-15" dirty="0">
                <a:solidFill>
                  <a:srgbClr val="333E48"/>
                </a:solidFill>
                <a:latin typeface="Montserrat Thin"/>
                <a:cs typeface="Montserrat Thin"/>
              </a:rPr>
              <a:t> </a:t>
            </a:r>
            <a:r>
              <a:rPr sz="800" dirty="0">
                <a:solidFill>
                  <a:srgbClr val="333E48"/>
                </a:solidFill>
                <a:latin typeface="Montserrat Thin"/>
                <a:cs typeface="Montserrat Thin"/>
              </a:rPr>
              <a:t>Y100</a:t>
            </a:r>
            <a:r>
              <a:rPr sz="800" spc="-15" dirty="0">
                <a:solidFill>
                  <a:srgbClr val="333E48"/>
                </a:solidFill>
                <a:latin typeface="Montserrat Thin"/>
                <a:cs typeface="Montserrat Thin"/>
              </a:rPr>
              <a:t> </a:t>
            </a:r>
            <a:r>
              <a:rPr sz="800" spc="-25" dirty="0">
                <a:solidFill>
                  <a:srgbClr val="333E48"/>
                </a:solidFill>
                <a:latin typeface="Montserrat Thin"/>
                <a:cs typeface="Montserrat Thin"/>
              </a:rPr>
              <a:t>K0</a:t>
            </a:r>
            <a:r>
              <a:rPr sz="800" spc="500" dirty="0">
                <a:solidFill>
                  <a:srgbClr val="333E48"/>
                </a:solidFill>
                <a:latin typeface="Montserrat Thin"/>
                <a:cs typeface="Montserrat Thin"/>
              </a:rPr>
              <a:t> </a:t>
            </a:r>
            <a:r>
              <a:rPr sz="800" dirty="0">
                <a:solidFill>
                  <a:srgbClr val="333E48"/>
                </a:solidFill>
                <a:latin typeface="Montserrat Thin"/>
                <a:cs typeface="Montserrat Thin"/>
              </a:rPr>
              <a:t>R235</a:t>
            </a:r>
            <a:r>
              <a:rPr sz="800" spc="-15" dirty="0">
                <a:solidFill>
                  <a:srgbClr val="333E48"/>
                </a:solidFill>
                <a:latin typeface="Montserrat Thin"/>
                <a:cs typeface="Montserrat Thin"/>
              </a:rPr>
              <a:t> </a:t>
            </a:r>
            <a:r>
              <a:rPr sz="800" dirty="0">
                <a:solidFill>
                  <a:srgbClr val="333E48"/>
                </a:solidFill>
                <a:latin typeface="Montserrat Thin"/>
                <a:cs typeface="Montserrat Thin"/>
              </a:rPr>
              <a:t>G177</a:t>
            </a:r>
            <a:r>
              <a:rPr sz="800" spc="-20" dirty="0">
                <a:solidFill>
                  <a:srgbClr val="333E48"/>
                </a:solidFill>
                <a:latin typeface="Montserrat Thin"/>
                <a:cs typeface="Montserrat Thin"/>
              </a:rPr>
              <a:t> </a:t>
            </a:r>
            <a:r>
              <a:rPr sz="800" spc="-25" dirty="0">
                <a:solidFill>
                  <a:srgbClr val="333E48"/>
                </a:solidFill>
                <a:latin typeface="Montserrat Thin"/>
                <a:cs typeface="Montserrat Thin"/>
              </a:rPr>
              <a:t>B25</a:t>
            </a:r>
            <a:endParaRPr sz="800" dirty="0">
              <a:latin typeface="Montserrat Thin"/>
              <a:cs typeface="Montserrat Thin"/>
            </a:endParaRPr>
          </a:p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800" dirty="0">
                <a:solidFill>
                  <a:srgbClr val="333E48"/>
                </a:solidFill>
                <a:latin typeface="Montserrat Thin"/>
                <a:cs typeface="Montserrat Thin"/>
              </a:rPr>
              <a:t>Hex</a:t>
            </a:r>
            <a:r>
              <a:rPr sz="800" spc="-15" dirty="0">
                <a:solidFill>
                  <a:srgbClr val="333E48"/>
                </a:solidFill>
                <a:latin typeface="Montserrat Thin"/>
                <a:cs typeface="Montserrat Thin"/>
              </a:rPr>
              <a:t> </a:t>
            </a:r>
            <a:r>
              <a:rPr sz="800" spc="-10" dirty="0">
                <a:solidFill>
                  <a:srgbClr val="333E48"/>
                </a:solidFill>
                <a:latin typeface="Montserrat Thin"/>
                <a:cs typeface="Montserrat Thin"/>
              </a:rPr>
              <a:t>#EBB119</a:t>
            </a:r>
            <a:endParaRPr sz="800" dirty="0">
              <a:latin typeface="Montserrat Thin"/>
              <a:cs typeface="Montserrat Thin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93B092D-D513-36F8-C17C-68839DEF93CB}"/>
              </a:ext>
            </a:extLst>
          </p:cNvPr>
          <p:cNvSpPr/>
          <p:nvPr/>
        </p:nvSpPr>
        <p:spPr>
          <a:xfrm>
            <a:off x="5802149" y="4798060"/>
            <a:ext cx="1364445" cy="1297940"/>
          </a:xfrm>
          <a:prstGeom prst="ellipse">
            <a:avLst/>
          </a:prstGeom>
          <a:solidFill>
            <a:srgbClr val="9EBF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23DC88-3959-9DB1-0196-67ED6DC33C00}"/>
              </a:ext>
            </a:extLst>
          </p:cNvPr>
          <p:cNvSpPr/>
          <p:nvPr/>
        </p:nvSpPr>
        <p:spPr>
          <a:xfrm>
            <a:off x="4151496" y="4819332"/>
            <a:ext cx="1339413" cy="1274128"/>
          </a:xfrm>
          <a:prstGeom prst="ellipse">
            <a:avLst/>
          </a:prstGeom>
          <a:solidFill>
            <a:srgbClr val="CAC2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2E78A31D-4F95-DC20-9D63-3D21C5964BB4}"/>
              </a:ext>
            </a:extLst>
          </p:cNvPr>
          <p:cNvSpPr txBox="1"/>
          <p:nvPr/>
        </p:nvSpPr>
        <p:spPr>
          <a:xfrm>
            <a:off x="563879" y="4723914"/>
            <a:ext cx="16389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3000" spc="-180" dirty="0">
                <a:solidFill>
                  <a:srgbClr val="04BDE5"/>
                </a:solidFill>
                <a:latin typeface="Arial"/>
                <a:cs typeface="Arial"/>
              </a:rPr>
              <a:t>Gradient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4E6B2C-AF81-5414-230E-1413C16C76E5}"/>
              </a:ext>
            </a:extLst>
          </p:cNvPr>
          <p:cNvSpPr txBox="1"/>
          <p:nvPr/>
        </p:nvSpPr>
        <p:spPr>
          <a:xfrm>
            <a:off x="4343400" y="5077698"/>
            <a:ext cx="1339413" cy="808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Light Pink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</a:rPr>
              <a:t>C17 M19 Y5 K0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</a:rPr>
              <a:t>R209 G195 B211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</a:rPr>
              <a:t>Hex #D1C3D3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CDB611-BB07-EDB1-8BA6-3CD444E1D488}"/>
              </a:ext>
            </a:extLst>
          </p:cNvPr>
          <p:cNvSpPr txBox="1"/>
          <p:nvPr/>
        </p:nvSpPr>
        <p:spPr>
          <a:xfrm>
            <a:off x="6019800" y="5077698"/>
            <a:ext cx="1339413" cy="810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Light Blue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itchFamily="2" charset="77"/>
              </a:rPr>
              <a:t>C35 M12 Y2 K0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itchFamily="2" charset="77"/>
              </a:rPr>
              <a:t>R159 G194 B222</a:t>
            </a:r>
          </a:p>
          <a:p>
            <a:pPr>
              <a:lnSpc>
                <a:spcPct val="150000"/>
              </a:lnSpc>
            </a:pPr>
            <a:r>
              <a:rPr lang="en-US" sz="800" dirty="0">
                <a:solidFill>
                  <a:schemeClr val="bg1"/>
                </a:solidFill>
                <a:latin typeface="Montserrat" pitchFamily="2" charset="77"/>
              </a:rPr>
              <a:t>Hex #9FC2DE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FD1CA-5CAB-40E7-8AE8-C87DCC3F9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06400"/>
            <a:ext cx="3956050" cy="1107996"/>
          </a:xfrm>
        </p:spPr>
        <p:txBody>
          <a:bodyPr/>
          <a:lstStyle/>
          <a:p>
            <a:r>
              <a:rPr lang="en-US" sz="3600" spc="-50" dirty="0">
                <a:latin typeface="Corbel"/>
              </a:rPr>
              <a:t>Branding Refresh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B6993C-431D-0F8B-FD9D-F76EB7E6D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219200"/>
            <a:ext cx="3048000" cy="24587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784D6B-F9AF-495F-8E8B-20C5987BB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1" y="3847482"/>
            <a:ext cx="3048000" cy="24708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71D71C0-4D1A-7974-2BD2-E88EA67CE58B}"/>
              </a:ext>
            </a:extLst>
          </p:cNvPr>
          <p:cNvGrpSpPr/>
          <p:nvPr/>
        </p:nvGrpSpPr>
        <p:grpSpPr>
          <a:xfrm>
            <a:off x="4038600" y="2222607"/>
            <a:ext cx="7452895" cy="3249749"/>
            <a:chOff x="4114800" y="990600"/>
            <a:chExt cx="7452895" cy="32497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0FFF6D1-52F3-A5E5-1FC2-B52A6EC9E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4800" y="990600"/>
              <a:ext cx="2300707" cy="324974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9115832-AC09-0C98-D5F3-1D422C17B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90894" y="990600"/>
              <a:ext cx="2300707" cy="324458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348FCA7-7775-B2B8-718A-BCA1586CE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266988" y="1006987"/>
              <a:ext cx="2300707" cy="32318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4008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725" y="365252"/>
            <a:ext cx="15627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0" dirty="0">
                <a:latin typeface="Corbel"/>
                <a:cs typeface="Corbel"/>
              </a:rPr>
              <a:t>Hashtag</a:t>
            </a:r>
            <a:endParaRPr sz="3600" dirty="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9748" y="1190244"/>
            <a:ext cx="7075170" cy="88519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85"/>
              </a:spcBef>
            </a:pP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Hashtags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help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to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foster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engagement</a:t>
            </a:r>
            <a:r>
              <a:rPr sz="1400" spc="-5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and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enhance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visibility,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strengthening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Kigen’s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brand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identity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across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multiple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platforms.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Kigen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uses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hashtag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“</a:t>
            </a:r>
            <a:r>
              <a:rPr sz="1400" i="1" dirty="0">
                <a:solidFill>
                  <a:srgbClr val="3E464C"/>
                </a:solidFill>
                <a:latin typeface="Montserrat"/>
                <a:cs typeface="Montserrat"/>
              </a:rPr>
              <a:t>Futureof</a:t>
            </a:r>
            <a:r>
              <a:rPr sz="1400" b="1" i="1" dirty="0">
                <a:solidFill>
                  <a:srgbClr val="3E464C"/>
                </a:solidFill>
                <a:latin typeface="Montserrat"/>
                <a:cs typeface="Montserrat"/>
              </a:rPr>
              <a:t>SIM</a:t>
            </a:r>
            <a:r>
              <a:rPr sz="1400" i="1" dirty="0">
                <a:solidFill>
                  <a:srgbClr val="3E464C"/>
                </a:solidFill>
                <a:latin typeface="Montserrat"/>
                <a:cs typeface="Montserrat"/>
              </a:rPr>
              <a:t>.”</a:t>
            </a:r>
            <a:r>
              <a:rPr sz="1400" i="1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which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should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be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written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in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Montserrat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Italic,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with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”SIM”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added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in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bold.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Examples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shown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below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in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rectangle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boxes.</a:t>
            </a:r>
            <a:endParaRPr sz="1400">
              <a:latin typeface="Montserrat"/>
              <a:cs typeface="Montserra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49936" y="2188464"/>
            <a:ext cx="5520055" cy="3112135"/>
            <a:chOff x="249936" y="2188464"/>
            <a:chExt cx="5520055" cy="31121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9936" y="2188464"/>
              <a:ext cx="5519928" cy="31120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9425" y="2418236"/>
              <a:ext cx="5059921" cy="265167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203368" y="3570516"/>
              <a:ext cx="336550" cy="1499870"/>
            </a:xfrm>
            <a:custGeom>
              <a:avLst/>
              <a:gdLst/>
              <a:ahLst/>
              <a:cxnLst/>
              <a:rect l="l" t="t" r="r" b="b"/>
              <a:pathLst>
                <a:path w="336550" h="1499870">
                  <a:moveTo>
                    <a:pt x="335978" y="41998"/>
                  </a:moveTo>
                  <a:lnTo>
                    <a:pt x="293979" y="41998"/>
                  </a:lnTo>
                  <a:lnTo>
                    <a:pt x="293979" y="1457401"/>
                  </a:lnTo>
                  <a:lnTo>
                    <a:pt x="335978" y="1457401"/>
                  </a:lnTo>
                  <a:lnTo>
                    <a:pt x="335978" y="41998"/>
                  </a:lnTo>
                  <a:close/>
                </a:path>
                <a:path w="336550" h="1499870">
                  <a:moveTo>
                    <a:pt x="335978" y="0"/>
                  </a:moveTo>
                  <a:lnTo>
                    <a:pt x="0" y="0"/>
                  </a:lnTo>
                  <a:lnTo>
                    <a:pt x="0" y="41910"/>
                  </a:lnTo>
                  <a:lnTo>
                    <a:pt x="0" y="1457960"/>
                  </a:lnTo>
                  <a:lnTo>
                    <a:pt x="0" y="1499870"/>
                  </a:lnTo>
                  <a:lnTo>
                    <a:pt x="335978" y="1499870"/>
                  </a:lnTo>
                  <a:lnTo>
                    <a:pt x="335978" y="1457960"/>
                  </a:lnTo>
                  <a:lnTo>
                    <a:pt x="41998" y="1457960"/>
                  </a:lnTo>
                  <a:lnTo>
                    <a:pt x="41998" y="41910"/>
                  </a:lnTo>
                  <a:lnTo>
                    <a:pt x="335978" y="41910"/>
                  </a:lnTo>
                  <a:lnTo>
                    <a:pt x="335978" y="0"/>
                  </a:lnTo>
                  <a:close/>
                </a:path>
              </a:pathLst>
            </a:custGeom>
            <a:solidFill>
              <a:srgbClr val="0868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5992367" y="2316479"/>
            <a:ext cx="5282565" cy="2856230"/>
            <a:chOff x="5992367" y="2316479"/>
            <a:chExt cx="5282565" cy="285623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92367" y="2316479"/>
              <a:ext cx="5282184" cy="285597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5999" y="2418237"/>
              <a:ext cx="5075478" cy="265167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854106" y="2418244"/>
              <a:ext cx="336550" cy="1499870"/>
            </a:xfrm>
            <a:custGeom>
              <a:avLst/>
              <a:gdLst/>
              <a:ahLst/>
              <a:cxnLst/>
              <a:rect l="l" t="t" r="r" b="b"/>
              <a:pathLst>
                <a:path w="336550" h="1499870">
                  <a:moveTo>
                    <a:pt x="335978" y="41998"/>
                  </a:moveTo>
                  <a:lnTo>
                    <a:pt x="293979" y="41998"/>
                  </a:lnTo>
                  <a:lnTo>
                    <a:pt x="293979" y="1457401"/>
                  </a:lnTo>
                  <a:lnTo>
                    <a:pt x="335978" y="1457401"/>
                  </a:lnTo>
                  <a:lnTo>
                    <a:pt x="335978" y="41998"/>
                  </a:lnTo>
                  <a:close/>
                </a:path>
                <a:path w="336550" h="1499870">
                  <a:moveTo>
                    <a:pt x="335978" y="0"/>
                  </a:moveTo>
                  <a:lnTo>
                    <a:pt x="0" y="0"/>
                  </a:lnTo>
                  <a:lnTo>
                    <a:pt x="0" y="41910"/>
                  </a:lnTo>
                  <a:lnTo>
                    <a:pt x="0" y="1457960"/>
                  </a:lnTo>
                  <a:lnTo>
                    <a:pt x="0" y="1499870"/>
                  </a:lnTo>
                  <a:lnTo>
                    <a:pt x="335978" y="1499870"/>
                  </a:lnTo>
                  <a:lnTo>
                    <a:pt x="335978" y="1457960"/>
                  </a:lnTo>
                  <a:lnTo>
                    <a:pt x="41998" y="1457960"/>
                  </a:lnTo>
                  <a:lnTo>
                    <a:pt x="41998" y="41910"/>
                  </a:lnTo>
                  <a:lnTo>
                    <a:pt x="335978" y="41910"/>
                  </a:lnTo>
                  <a:lnTo>
                    <a:pt x="3359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854109" y="2418237"/>
              <a:ext cx="335915" cy="1499235"/>
            </a:xfrm>
            <a:custGeom>
              <a:avLst/>
              <a:gdLst/>
              <a:ahLst/>
              <a:cxnLst/>
              <a:rect l="l" t="t" r="r" b="b"/>
              <a:pathLst>
                <a:path w="335915" h="1499235">
                  <a:moveTo>
                    <a:pt x="0" y="0"/>
                  </a:moveTo>
                  <a:lnTo>
                    <a:pt x="335809" y="0"/>
                  </a:lnTo>
                  <a:lnTo>
                    <a:pt x="335809" y="1498638"/>
                  </a:lnTo>
                  <a:lnTo>
                    <a:pt x="0" y="1498638"/>
                  </a:lnTo>
                  <a:lnTo>
                    <a:pt x="0" y="0"/>
                  </a:lnTo>
                  <a:close/>
                </a:path>
                <a:path w="335915" h="1499235">
                  <a:moveTo>
                    <a:pt x="41976" y="41976"/>
                  </a:moveTo>
                  <a:lnTo>
                    <a:pt x="41976" y="1456661"/>
                  </a:lnTo>
                  <a:lnTo>
                    <a:pt x="293833" y="1456661"/>
                  </a:lnTo>
                  <a:lnTo>
                    <a:pt x="293833" y="41976"/>
                  </a:lnTo>
                  <a:lnTo>
                    <a:pt x="41976" y="41976"/>
                  </a:lnTo>
                  <a:close/>
                </a:path>
              </a:pathLst>
            </a:custGeom>
            <a:ln w="12693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8772071" y="1058164"/>
            <a:ext cx="203453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i="1" spc="-100" dirty="0">
                <a:solidFill>
                  <a:srgbClr val="333E48"/>
                </a:solidFill>
                <a:latin typeface="Arial"/>
                <a:cs typeface="Arial"/>
              </a:rPr>
              <a:t>#Futureof</a:t>
            </a:r>
            <a:r>
              <a:rPr sz="2800" b="1" i="1" spc="-100" dirty="0">
                <a:solidFill>
                  <a:srgbClr val="333E48"/>
                </a:solidFill>
                <a:latin typeface="Arial"/>
                <a:cs typeface="Arial"/>
              </a:rPr>
              <a:t>SIM</a:t>
            </a:r>
            <a:endParaRPr sz="2800">
              <a:latin typeface="Arial"/>
              <a:cs typeface="Arial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66725" y="365252"/>
            <a:ext cx="10998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40" dirty="0">
                <a:latin typeface="Corbel"/>
                <a:cs typeface="Corbel"/>
              </a:rPr>
              <a:t>Video</a:t>
            </a:r>
            <a:endParaRPr sz="3600">
              <a:latin typeface="Corbel"/>
              <a:cs typeface="Corbe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39748" y="1190244"/>
            <a:ext cx="684085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>
              <a:lnSpc>
                <a:spcPct val="101400"/>
              </a:lnSpc>
              <a:spcBef>
                <a:spcPts val="75"/>
              </a:spcBef>
            </a:pP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For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video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content,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it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is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important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to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include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following,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to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ensure</a:t>
            </a:r>
            <a:r>
              <a:rPr sz="1400" spc="-3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that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E464C"/>
                </a:solidFill>
                <a:latin typeface="Montserrat"/>
                <a:cs typeface="Montserrat"/>
              </a:rPr>
              <a:t>it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aligns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with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our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branding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identity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and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the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content</a:t>
            </a:r>
            <a:r>
              <a:rPr sz="1400" spc="-5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can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be</a:t>
            </a:r>
            <a:r>
              <a:rPr sz="1400" spc="-3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recognized</a:t>
            </a:r>
            <a:r>
              <a:rPr sz="1400" spc="-45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E464C"/>
                </a:solidFill>
                <a:latin typeface="Montserrat"/>
                <a:cs typeface="Montserrat"/>
              </a:rPr>
              <a:t>as</a:t>
            </a:r>
            <a:r>
              <a:rPr sz="1400" spc="-40" dirty="0">
                <a:solidFill>
                  <a:srgbClr val="3E464C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E464C"/>
                </a:solidFill>
                <a:latin typeface="Montserrat"/>
                <a:cs typeface="Montserrat"/>
              </a:rPr>
              <a:t>ours.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66725" y="1985771"/>
            <a:ext cx="138938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65" dirty="0">
                <a:solidFill>
                  <a:srgbClr val="333E48"/>
                </a:solidFill>
                <a:latin typeface="Arial"/>
                <a:cs typeface="Arial"/>
              </a:rPr>
              <a:t>Front</a:t>
            </a:r>
            <a:r>
              <a:rPr sz="1400" b="1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60" dirty="0">
                <a:solidFill>
                  <a:srgbClr val="333E48"/>
                </a:solidFill>
                <a:latin typeface="Arial"/>
                <a:cs typeface="Arial"/>
              </a:rPr>
              <a:t>&amp;</a:t>
            </a:r>
            <a:r>
              <a:rPr sz="1400" b="1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333E48"/>
                </a:solidFill>
                <a:latin typeface="Arial"/>
                <a:cs typeface="Arial"/>
              </a:rPr>
              <a:t>back</a:t>
            </a:r>
            <a:r>
              <a:rPr sz="1400" b="1" spc="-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333E48"/>
                </a:solidFill>
                <a:latin typeface="Arial"/>
                <a:cs typeface="Arial"/>
              </a:rPr>
              <a:t>slide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513169" y="1906473"/>
            <a:ext cx="4940300" cy="44323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5080">
              <a:lnSpc>
                <a:spcPts val="1610"/>
              </a:lnSpc>
              <a:spcBef>
                <a:spcPts val="210"/>
              </a:spcBef>
            </a:pPr>
            <a:r>
              <a:rPr sz="1400" b="1" spc="-60" dirty="0">
                <a:solidFill>
                  <a:srgbClr val="333E48"/>
                </a:solidFill>
                <a:latin typeface="Arial"/>
                <a:cs typeface="Arial"/>
              </a:rPr>
              <a:t>Middle</a:t>
            </a:r>
            <a:r>
              <a:rPr sz="1400" b="1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110" dirty="0">
                <a:solidFill>
                  <a:srgbClr val="333E48"/>
                </a:solidFill>
                <a:latin typeface="Arial"/>
                <a:cs typeface="Arial"/>
              </a:rPr>
              <a:t>slides</a:t>
            </a:r>
            <a:r>
              <a:rPr sz="1400" b="1" spc="-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100" dirty="0">
                <a:solidFill>
                  <a:srgbClr val="333E48"/>
                </a:solidFill>
                <a:latin typeface="Arial"/>
                <a:cs typeface="Arial"/>
              </a:rPr>
              <a:t>should</a:t>
            </a:r>
            <a:r>
              <a:rPr sz="1400" b="1" spc="-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90" dirty="0">
                <a:solidFill>
                  <a:srgbClr val="333E48"/>
                </a:solidFill>
                <a:latin typeface="Arial"/>
                <a:cs typeface="Arial"/>
              </a:rPr>
              <a:t>include</a:t>
            </a:r>
            <a:r>
              <a:rPr sz="1400" b="1" spc="-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333E48"/>
                </a:solidFill>
                <a:latin typeface="Arial"/>
                <a:cs typeface="Arial"/>
              </a:rPr>
              <a:t>the</a:t>
            </a:r>
            <a:r>
              <a:rPr sz="1400" b="1" spc="-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85" dirty="0">
                <a:solidFill>
                  <a:srgbClr val="333E48"/>
                </a:solidFill>
                <a:latin typeface="Arial"/>
                <a:cs typeface="Arial"/>
              </a:rPr>
              <a:t>Kigen</a:t>
            </a:r>
            <a:r>
              <a:rPr sz="1400" b="1" spc="-7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333E48"/>
                </a:solidFill>
                <a:latin typeface="Arial"/>
                <a:cs typeface="Arial"/>
              </a:rPr>
              <a:t>lock</a:t>
            </a:r>
            <a:r>
              <a:rPr sz="1400" b="1" spc="-6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95" dirty="0">
                <a:solidFill>
                  <a:srgbClr val="333E48"/>
                </a:solidFill>
                <a:latin typeface="Arial"/>
                <a:cs typeface="Arial"/>
              </a:rPr>
              <a:t>symbol</a:t>
            </a:r>
            <a:r>
              <a:rPr sz="1400" b="1" spc="-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65" dirty="0">
                <a:solidFill>
                  <a:srgbClr val="333E48"/>
                </a:solidFill>
                <a:latin typeface="Arial"/>
                <a:cs typeface="Arial"/>
              </a:rPr>
              <a:t>in</a:t>
            </a:r>
            <a:r>
              <a:rPr sz="1400" b="1" spc="-7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333E48"/>
                </a:solidFill>
                <a:latin typeface="Arial"/>
                <a:cs typeface="Arial"/>
              </a:rPr>
              <a:t>the</a:t>
            </a:r>
            <a:r>
              <a:rPr sz="1400" b="1" spc="-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45" dirty="0">
                <a:solidFill>
                  <a:srgbClr val="333E48"/>
                </a:solidFill>
                <a:latin typeface="Arial"/>
                <a:cs typeface="Arial"/>
              </a:rPr>
              <a:t>top</a:t>
            </a:r>
            <a:r>
              <a:rPr sz="1400" b="1" spc="-6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333E48"/>
                </a:solidFill>
                <a:latin typeface="Arial"/>
                <a:cs typeface="Arial"/>
              </a:rPr>
              <a:t>left </a:t>
            </a:r>
            <a:r>
              <a:rPr sz="1400" b="1" spc="-100" dirty="0">
                <a:solidFill>
                  <a:srgbClr val="333E48"/>
                </a:solidFill>
                <a:latin typeface="Arial"/>
                <a:cs typeface="Arial"/>
              </a:rPr>
              <a:t>corner</a:t>
            </a:r>
            <a:r>
              <a:rPr sz="1400" b="1" spc="-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50" dirty="0">
                <a:solidFill>
                  <a:srgbClr val="333E48"/>
                </a:solidFill>
                <a:latin typeface="Arial"/>
                <a:cs typeface="Arial"/>
              </a:rPr>
              <a:t>of</a:t>
            </a:r>
            <a:r>
              <a:rPr sz="1400" b="1" spc="-7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35" dirty="0">
                <a:solidFill>
                  <a:srgbClr val="333E48"/>
                </a:solidFill>
                <a:latin typeface="Arial"/>
                <a:cs typeface="Arial"/>
              </a:rPr>
              <a:t>the</a:t>
            </a:r>
            <a:r>
              <a:rPr sz="1400" b="1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114" dirty="0">
                <a:solidFill>
                  <a:srgbClr val="333E48"/>
                </a:solidFill>
                <a:latin typeface="Arial"/>
                <a:cs typeface="Arial"/>
              </a:rPr>
              <a:t>screen</a:t>
            </a:r>
            <a:r>
              <a:rPr sz="1400" b="1" spc="-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130" dirty="0">
                <a:solidFill>
                  <a:srgbClr val="333E48"/>
                </a:solidFill>
                <a:latin typeface="Arial"/>
                <a:cs typeface="Arial"/>
              </a:rPr>
              <a:t>as</a:t>
            </a:r>
            <a:r>
              <a:rPr sz="1400" b="1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105" dirty="0">
                <a:solidFill>
                  <a:srgbClr val="333E48"/>
                </a:solidFill>
                <a:latin typeface="Arial"/>
                <a:cs typeface="Arial"/>
              </a:rPr>
              <a:t>show</a:t>
            </a:r>
            <a:r>
              <a:rPr sz="1400" b="1" spc="-7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1400" b="1" spc="-20" dirty="0">
                <a:solidFill>
                  <a:srgbClr val="333E48"/>
                </a:solidFill>
                <a:latin typeface="Arial"/>
                <a:cs typeface="Arial"/>
              </a:rPr>
              <a:t>below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356085" y="2411890"/>
            <a:ext cx="5487035" cy="3072130"/>
            <a:chOff x="6356085" y="2411890"/>
            <a:chExt cx="5487035" cy="3072130"/>
          </a:xfrm>
        </p:grpSpPr>
        <p:sp>
          <p:nvSpPr>
            <p:cNvPr id="7" name="object 7"/>
            <p:cNvSpPr/>
            <p:nvPr/>
          </p:nvSpPr>
          <p:spPr>
            <a:xfrm>
              <a:off x="6362432" y="2418237"/>
              <a:ext cx="5477510" cy="3060700"/>
            </a:xfrm>
            <a:custGeom>
              <a:avLst/>
              <a:gdLst/>
              <a:ahLst/>
              <a:cxnLst/>
              <a:rect l="l" t="t" r="r" b="b"/>
              <a:pathLst>
                <a:path w="5477509" h="3060700">
                  <a:moveTo>
                    <a:pt x="5477065" y="0"/>
                  </a:moveTo>
                  <a:lnTo>
                    <a:pt x="0" y="0"/>
                  </a:lnTo>
                  <a:lnTo>
                    <a:pt x="0" y="3060700"/>
                  </a:lnTo>
                  <a:lnTo>
                    <a:pt x="5477065" y="3060700"/>
                  </a:lnTo>
                  <a:lnTo>
                    <a:pt x="5477065" y="0"/>
                  </a:lnTo>
                  <a:close/>
                </a:path>
              </a:pathLst>
            </a:custGeom>
            <a:solidFill>
              <a:srgbClr val="0868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62432" y="2418237"/>
              <a:ext cx="5474335" cy="3059430"/>
            </a:xfrm>
            <a:custGeom>
              <a:avLst/>
              <a:gdLst/>
              <a:ahLst/>
              <a:cxnLst/>
              <a:rect l="l" t="t" r="r" b="b"/>
              <a:pathLst>
                <a:path w="5474334" h="3059429">
                  <a:moveTo>
                    <a:pt x="0" y="0"/>
                  </a:moveTo>
                  <a:lnTo>
                    <a:pt x="5474272" y="0"/>
                  </a:lnTo>
                  <a:lnTo>
                    <a:pt x="5474272" y="3059139"/>
                  </a:lnTo>
                  <a:lnTo>
                    <a:pt x="0" y="3059139"/>
                  </a:lnTo>
                  <a:lnTo>
                    <a:pt x="0" y="0"/>
                  </a:lnTo>
                  <a:close/>
                </a:path>
              </a:pathLst>
            </a:custGeom>
            <a:ln w="12693">
              <a:solidFill>
                <a:srgbClr val="044A6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36017" y="2605506"/>
              <a:ext cx="509357" cy="435148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552448" y="2387290"/>
            <a:ext cx="5477510" cy="3060700"/>
            <a:chOff x="552448" y="2387290"/>
            <a:chExt cx="5477510" cy="3060700"/>
          </a:xfrm>
        </p:grpSpPr>
        <p:sp>
          <p:nvSpPr>
            <p:cNvPr id="11" name="object 11"/>
            <p:cNvSpPr/>
            <p:nvPr/>
          </p:nvSpPr>
          <p:spPr>
            <a:xfrm>
              <a:off x="552448" y="2387290"/>
              <a:ext cx="5477510" cy="3060700"/>
            </a:xfrm>
            <a:custGeom>
              <a:avLst/>
              <a:gdLst/>
              <a:ahLst/>
              <a:cxnLst/>
              <a:rect l="l" t="t" r="r" b="b"/>
              <a:pathLst>
                <a:path w="5477510" h="3060700">
                  <a:moveTo>
                    <a:pt x="5477065" y="0"/>
                  </a:moveTo>
                  <a:lnTo>
                    <a:pt x="0" y="0"/>
                  </a:lnTo>
                  <a:lnTo>
                    <a:pt x="0" y="3060700"/>
                  </a:lnTo>
                  <a:lnTo>
                    <a:pt x="5477065" y="3060700"/>
                  </a:lnTo>
                  <a:lnTo>
                    <a:pt x="5477065" y="0"/>
                  </a:lnTo>
                  <a:close/>
                </a:path>
              </a:pathLst>
            </a:custGeom>
            <a:solidFill>
              <a:srgbClr val="0868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95390" y="3077414"/>
              <a:ext cx="2089195" cy="572438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552448" y="2387290"/>
            <a:ext cx="5474335" cy="3059430"/>
          </a:xfrm>
          <a:prstGeom prst="rect">
            <a:avLst/>
          </a:prstGeom>
          <a:ln w="12693">
            <a:solidFill>
              <a:srgbClr val="044A63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500">
              <a:latin typeface="Times New Roman"/>
              <a:cs typeface="Times New Roman"/>
            </a:endParaRPr>
          </a:p>
          <a:p>
            <a:pPr marL="97790" algn="ctr">
              <a:lnSpc>
                <a:spcPct val="100000"/>
              </a:lnSpc>
            </a:pPr>
            <a:r>
              <a:rPr sz="1500" dirty="0">
                <a:solidFill>
                  <a:srgbClr val="FFFFFF"/>
                </a:solidFill>
                <a:latin typeface="Montserrat"/>
                <a:cs typeface="Montserrat"/>
              </a:rPr>
              <a:t>Discover</a:t>
            </a:r>
            <a:r>
              <a:rPr sz="15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500" dirty="0">
                <a:solidFill>
                  <a:srgbClr val="FFFFFF"/>
                </a:solidFill>
                <a:latin typeface="Montserrat"/>
                <a:cs typeface="Montserrat"/>
              </a:rPr>
              <a:t>the</a:t>
            </a:r>
            <a:r>
              <a:rPr sz="1500" spc="-20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500" spc="-10" dirty="0">
                <a:solidFill>
                  <a:srgbClr val="FFFFFF"/>
                </a:solidFill>
                <a:latin typeface="Montserrat"/>
                <a:cs typeface="Montserrat"/>
              </a:rPr>
              <a:t>#FutureofSIM</a:t>
            </a:r>
            <a:r>
              <a:rPr sz="1500" spc="-15" dirty="0">
                <a:solidFill>
                  <a:srgbClr val="FFFFFF"/>
                </a:solidFill>
                <a:latin typeface="Montserrat"/>
                <a:cs typeface="Montserrat"/>
              </a:rPr>
              <a:t> </a:t>
            </a:r>
            <a:r>
              <a:rPr sz="1500" spc="-20" dirty="0">
                <a:solidFill>
                  <a:srgbClr val="FFFFFF"/>
                </a:solidFill>
                <a:latin typeface="Montserrat"/>
                <a:cs typeface="Montserrat"/>
              </a:rPr>
              <a:t>today</a:t>
            </a:r>
            <a:endParaRPr sz="1500">
              <a:latin typeface="Montserrat"/>
              <a:cs typeface="Montserrat"/>
            </a:endParaRPr>
          </a:p>
          <a:p>
            <a:pPr marR="70485" algn="ctr">
              <a:lnSpc>
                <a:spcPct val="100000"/>
              </a:lnSpc>
              <a:spcBef>
                <a:spcPts val="1520"/>
              </a:spcBef>
            </a:pPr>
            <a:r>
              <a:rPr sz="1300" spc="-10" dirty="0">
                <a:solidFill>
                  <a:srgbClr val="FFFFFF"/>
                </a:solidFill>
                <a:latin typeface="Montserrat"/>
                <a:cs typeface="Montserrat"/>
              </a:rPr>
              <a:t>kigen.com</a:t>
            </a:r>
            <a:endParaRPr sz="1300">
              <a:latin typeface="Montserrat"/>
              <a:cs typeface="Montserrat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5048" y="5699759"/>
            <a:ext cx="2718816" cy="74066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399808" y="1087628"/>
            <a:ext cx="5792470" cy="28905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EBB118"/>
                </a:solidFill>
                <a:latin typeface="Corbel"/>
                <a:cs typeface="Corbel"/>
              </a:rPr>
              <a:t>Hello!</a:t>
            </a:r>
            <a:endParaRPr sz="18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255"/>
              </a:spcBef>
            </a:pPr>
            <a:endParaRPr sz="1800">
              <a:latin typeface="Corbel"/>
              <a:cs typeface="Corbel"/>
            </a:endParaRPr>
          </a:p>
          <a:p>
            <a:pPr marL="12700" marR="27305">
              <a:lnSpc>
                <a:spcPct val="104500"/>
              </a:lnSpc>
            </a:pP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We’ve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created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some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guidelines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help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assets,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including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logo,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5" dirty="0">
                <a:solidFill>
                  <a:srgbClr val="FFFFFF"/>
                </a:solidFill>
                <a:latin typeface="Arial"/>
                <a:cs typeface="Arial"/>
              </a:rPr>
              <a:t>content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trademarks,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without 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having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negotiate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legal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95" dirty="0">
                <a:solidFill>
                  <a:srgbClr val="FFFFFF"/>
                </a:solidFill>
                <a:latin typeface="Arial"/>
                <a:cs typeface="Arial"/>
              </a:rPr>
              <a:t>agreements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each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use.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65"/>
              </a:spcBef>
            </a:pPr>
            <a:endParaRPr sz="1800">
              <a:latin typeface="Arial"/>
              <a:cs typeface="Arial"/>
            </a:endParaRPr>
          </a:p>
          <a:p>
            <a:pPr marL="12700" marR="5080">
              <a:lnSpc>
                <a:spcPct val="104400"/>
              </a:lnSpc>
            </a:pPr>
            <a:r>
              <a:rPr sz="1800" spc="-23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make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4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3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40" dirty="0">
                <a:solidFill>
                  <a:srgbClr val="FFFFFF"/>
                </a:solidFill>
                <a:latin typeface="Arial"/>
                <a:cs typeface="Arial"/>
              </a:rPr>
              <a:t>our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marks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way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not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covered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by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these 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guidelines,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5" dirty="0">
                <a:solidFill>
                  <a:srgbClr val="FFFFFF"/>
                </a:solidFill>
                <a:latin typeface="Arial"/>
                <a:cs typeface="Arial"/>
              </a:rPr>
              <a:t>please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contact</a:t>
            </a:r>
            <a:r>
              <a:rPr sz="1800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via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u="sng" spc="-75" dirty="0">
                <a:solidFill>
                  <a:srgbClr val="E8D918"/>
                </a:solidFill>
                <a:uFill>
                  <a:solidFill>
                    <a:srgbClr val="E8D918"/>
                  </a:solidFill>
                </a:uFill>
                <a:latin typeface="Arial"/>
                <a:cs typeface="Arial"/>
                <a:hlinkClick r:id="rId3"/>
              </a:rPr>
              <a:t>logo-</a:t>
            </a:r>
            <a:r>
              <a:rPr sz="1800" u="sng" spc="-90" dirty="0">
                <a:solidFill>
                  <a:srgbClr val="E8D918"/>
                </a:solidFill>
                <a:uFill>
                  <a:solidFill>
                    <a:srgbClr val="E8D918"/>
                  </a:solidFill>
                </a:uFill>
                <a:latin typeface="Arial"/>
                <a:cs typeface="Arial"/>
                <a:hlinkClick r:id="rId3"/>
              </a:rPr>
              <a:t>request@kigen.com</a:t>
            </a:r>
            <a:r>
              <a:rPr sz="1800" spc="-65" dirty="0">
                <a:solidFill>
                  <a:srgbClr val="E8D918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include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90" dirty="0">
                <a:solidFill>
                  <a:srgbClr val="FFFFFF"/>
                </a:solidFill>
                <a:latin typeface="Arial"/>
                <a:cs typeface="Arial"/>
              </a:rPr>
              <a:t>visual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mock-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8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Arial"/>
                <a:cs typeface="Arial"/>
              </a:rPr>
              <a:t>intended</a:t>
            </a:r>
            <a:r>
              <a:rPr sz="18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0" dirty="0">
                <a:solidFill>
                  <a:srgbClr val="FFFFFF"/>
                </a:solidFill>
              </a:rPr>
              <a:t>03.</a:t>
            </a:r>
            <a:r>
              <a:rPr spc="-95" dirty="0">
                <a:solidFill>
                  <a:srgbClr val="FFFFFF"/>
                </a:solidFill>
              </a:rPr>
              <a:t> </a:t>
            </a:r>
            <a:r>
              <a:rPr spc="-114" dirty="0">
                <a:solidFill>
                  <a:srgbClr val="FFFFFF"/>
                </a:solidFill>
              </a:rPr>
              <a:t>Governance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63048" y="433870"/>
            <a:ext cx="7840980" cy="63817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360"/>
              </a:spcBef>
            </a:pPr>
            <a:r>
              <a:rPr sz="2100" spc="-7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Arial"/>
                <a:cs typeface="Arial"/>
              </a:rPr>
              <a:t>section,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outline</a:t>
            </a:r>
            <a:r>
              <a:rPr sz="21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Arial"/>
                <a:cs typeface="Arial"/>
              </a:rPr>
              <a:t>key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40" dirty="0">
                <a:solidFill>
                  <a:srgbClr val="FFFFFF"/>
                </a:solidFill>
                <a:latin typeface="Arial"/>
                <a:cs typeface="Arial"/>
              </a:rPr>
              <a:t>information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45" dirty="0">
                <a:solidFill>
                  <a:srgbClr val="FFFFFF"/>
                </a:solidFill>
                <a:latin typeface="Arial"/>
                <a:cs typeface="Arial"/>
              </a:rPr>
              <a:t>Kigen’s</a:t>
            </a:r>
            <a:r>
              <a:rPr sz="2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trademarks</a:t>
            </a:r>
            <a:r>
              <a:rPr sz="2100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2100" spc="-114" dirty="0">
                <a:solidFill>
                  <a:srgbClr val="FFFFFF"/>
                </a:solidFill>
                <a:latin typeface="Arial"/>
                <a:cs typeface="Arial"/>
              </a:rPr>
              <a:t>resources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Arial"/>
                <a:cs typeface="Arial"/>
              </a:rPr>
              <a:t>providing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guidelines</a:t>
            </a:r>
            <a:r>
              <a:rPr sz="2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10" dirty="0">
                <a:solidFill>
                  <a:srgbClr val="FFFFFF"/>
                </a:solidFill>
                <a:latin typeface="Arial"/>
                <a:cs typeface="Arial"/>
              </a:rPr>
              <a:t>using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45" dirty="0">
                <a:solidFill>
                  <a:srgbClr val="FFFFFF"/>
                </a:solidFill>
                <a:latin typeface="Arial"/>
                <a:cs typeface="Arial"/>
              </a:rPr>
              <a:t>Kigen’s</a:t>
            </a:r>
            <a:r>
              <a:rPr sz="21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trademarks.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314325"/>
            <a:ext cx="2228215" cy="0"/>
          </a:xfrm>
          <a:custGeom>
            <a:avLst/>
            <a:gdLst/>
            <a:ahLst/>
            <a:cxnLst/>
            <a:rect l="l" t="t" r="r" b="b"/>
            <a:pathLst>
              <a:path w="2228215">
                <a:moveTo>
                  <a:pt x="0" y="0"/>
                </a:moveTo>
                <a:lnTo>
                  <a:pt x="2227713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0" dirty="0"/>
              <a:t>Trademarks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12700" marR="5080" algn="just">
              <a:lnSpc>
                <a:spcPct val="108900"/>
              </a:lnSpc>
              <a:spcBef>
                <a:spcPts val="50"/>
              </a:spcBef>
            </a:pPr>
            <a:r>
              <a:rPr dirty="0"/>
              <a:t>Kigen's</a:t>
            </a:r>
            <a:r>
              <a:rPr spc="245" dirty="0"/>
              <a:t> </a:t>
            </a:r>
            <a:r>
              <a:rPr dirty="0"/>
              <a:t>trademarks</a:t>
            </a:r>
            <a:r>
              <a:rPr spc="245" dirty="0"/>
              <a:t> </a:t>
            </a:r>
            <a:r>
              <a:rPr dirty="0"/>
              <a:t>are</a:t>
            </a:r>
            <a:r>
              <a:rPr spc="260" dirty="0"/>
              <a:t> </a:t>
            </a:r>
            <a:r>
              <a:rPr dirty="0"/>
              <a:t>among</a:t>
            </a:r>
            <a:r>
              <a:rPr spc="260" dirty="0"/>
              <a:t> </a:t>
            </a:r>
            <a:r>
              <a:rPr dirty="0"/>
              <a:t>the</a:t>
            </a:r>
            <a:r>
              <a:rPr spc="254" dirty="0"/>
              <a:t> </a:t>
            </a:r>
            <a:r>
              <a:rPr dirty="0"/>
              <a:t>company's</a:t>
            </a:r>
            <a:r>
              <a:rPr spc="250" dirty="0"/>
              <a:t> </a:t>
            </a:r>
            <a:r>
              <a:rPr dirty="0"/>
              <a:t>most</a:t>
            </a:r>
            <a:r>
              <a:rPr spc="245" dirty="0"/>
              <a:t> </a:t>
            </a:r>
            <a:r>
              <a:rPr dirty="0"/>
              <a:t>valuable</a:t>
            </a:r>
            <a:r>
              <a:rPr spc="260" dirty="0"/>
              <a:t> </a:t>
            </a:r>
            <a:r>
              <a:rPr dirty="0"/>
              <a:t>intellectual</a:t>
            </a:r>
            <a:r>
              <a:rPr spc="254" dirty="0"/>
              <a:t> </a:t>
            </a:r>
            <a:r>
              <a:rPr spc="-10" dirty="0"/>
              <a:t>property </a:t>
            </a:r>
            <a:r>
              <a:rPr dirty="0"/>
              <a:t>assets.</a:t>
            </a:r>
            <a:r>
              <a:rPr spc="254" dirty="0"/>
              <a:t> </a:t>
            </a:r>
            <a:r>
              <a:rPr dirty="0"/>
              <a:t>They</a:t>
            </a:r>
            <a:r>
              <a:rPr spc="240" dirty="0"/>
              <a:t> </a:t>
            </a:r>
            <a:r>
              <a:rPr dirty="0"/>
              <a:t>represent</a:t>
            </a:r>
            <a:r>
              <a:rPr spc="235" dirty="0"/>
              <a:t> </a:t>
            </a:r>
            <a:r>
              <a:rPr dirty="0"/>
              <a:t>the</a:t>
            </a:r>
            <a:r>
              <a:rPr spc="245" dirty="0"/>
              <a:t> </a:t>
            </a:r>
            <a:r>
              <a:rPr dirty="0"/>
              <a:t>highest</a:t>
            </a:r>
            <a:r>
              <a:rPr spc="235" dirty="0"/>
              <a:t> </a:t>
            </a:r>
            <a:r>
              <a:rPr dirty="0"/>
              <a:t>standards</a:t>
            </a:r>
            <a:r>
              <a:rPr spc="235" dirty="0"/>
              <a:t> </a:t>
            </a:r>
            <a:r>
              <a:rPr dirty="0"/>
              <a:t>of</a:t>
            </a:r>
            <a:r>
              <a:rPr spc="250" dirty="0"/>
              <a:t> </a:t>
            </a:r>
            <a:r>
              <a:rPr dirty="0"/>
              <a:t>quality</a:t>
            </a:r>
            <a:r>
              <a:rPr spc="240" dirty="0"/>
              <a:t> </a:t>
            </a:r>
            <a:r>
              <a:rPr dirty="0"/>
              <a:t>and</a:t>
            </a:r>
            <a:r>
              <a:rPr spc="250" dirty="0"/>
              <a:t> </a:t>
            </a:r>
            <a:r>
              <a:rPr dirty="0"/>
              <a:t>excellence</a:t>
            </a:r>
            <a:r>
              <a:rPr spc="240" dirty="0"/>
              <a:t> </a:t>
            </a:r>
            <a:r>
              <a:rPr spc="-10" dirty="0"/>
              <a:t>associated </a:t>
            </a:r>
            <a:r>
              <a:rPr dirty="0"/>
              <a:t>with</a:t>
            </a:r>
            <a:r>
              <a:rPr spc="210" dirty="0"/>
              <a:t> </a:t>
            </a:r>
            <a:r>
              <a:rPr dirty="0"/>
              <a:t>Kigen's</a:t>
            </a:r>
            <a:r>
              <a:rPr spc="215" dirty="0"/>
              <a:t> </a:t>
            </a:r>
            <a:r>
              <a:rPr dirty="0"/>
              <a:t>products</a:t>
            </a:r>
            <a:r>
              <a:rPr spc="210" dirty="0"/>
              <a:t> </a:t>
            </a:r>
            <a:r>
              <a:rPr dirty="0"/>
              <a:t>and</a:t>
            </a:r>
            <a:r>
              <a:rPr spc="225" dirty="0"/>
              <a:t> </a:t>
            </a:r>
            <a:r>
              <a:rPr spc="-10" dirty="0"/>
              <a:t>services.</a:t>
            </a:r>
          </a:p>
          <a:p>
            <a:pPr>
              <a:lnSpc>
                <a:spcPct val="100000"/>
              </a:lnSpc>
            </a:pPr>
            <a:endParaRPr spc="-10" dirty="0"/>
          </a:p>
          <a:p>
            <a:pPr>
              <a:lnSpc>
                <a:spcPct val="100000"/>
              </a:lnSpc>
              <a:spcBef>
                <a:spcPts val="950"/>
              </a:spcBef>
            </a:pPr>
            <a:endParaRPr spc="-10" dirty="0"/>
          </a:p>
          <a:p>
            <a:pPr marL="12700" algn="just">
              <a:lnSpc>
                <a:spcPct val="100000"/>
              </a:lnSpc>
            </a:pPr>
            <a:r>
              <a:rPr sz="2800" spc="-204" dirty="0">
                <a:solidFill>
                  <a:srgbClr val="04BDE5"/>
                </a:solidFill>
                <a:latin typeface="Arial"/>
                <a:cs typeface="Arial"/>
              </a:rPr>
              <a:t>Kigen</a:t>
            </a:r>
            <a:r>
              <a:rPr sz="2800" spc="-11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2800" spc="-95" dirty="0">
                <a:solidFill>
                  <a:srgbClr val="04BDE5"/>
                </a:solidFill>
                <a:latin typeface="Arial"/>
                <a:cs typeface="Arial"/>
              </a:rPr>
              <a:t>trademark</a:t>
            </a:r>
            <a:r>
              <a:rPr sz="2800" spc="-105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4BDE5"/>
                </a:solidFill>
                <a:latin typeface="Arial"/>
                <a:cs typeface="Arial"/>
              </a:rPr>
              <a:t>notice</a:t>
            </a:r>
            <a:endParaRPr sz="2800">
              <a:latin typeface="Arial"/>
              <a:cs typeface="Arial"/>
            </a:endParaRPr>
          </a:p>
          <a:p>
            <a:pPr marL="12700" marR="98425" algn="just">
              <a:lnSpc>
                <a:spcPct val="106700"/>
              </a:lnSpc>
              <a:spcBef>
                <a:spcPts val="805"/>
              </a:spcBef>
            </a:pPr>
            <a:r>
              <a:rPr dirty="0"/>
              <a:t>The</a:t>
            </a:r>
            <a:r>
              <a:rPr spc="195" dirty="0"/>
              <a:t> </a:t>
            </a:r>
            <a:r>
              <a:rPr dirty="0"/>
              <a:t>Kigen</a:t>
            </a:r>
            <a:r>
              <a:rPr spc="195" dirty="0"/>
              <a:t> </a:t>
            </a:r>
            <a:r>
              <a:rPr dirty="0"/>
              <a:t>name</a:t>
            </a:r>
            <a:r>
              <a:rPr spc="200" dirty="0"/>
              <a:t> </a:t>
            </a:r>
            <a:r>
              <a:rPr dirty="0"/>
              <a:t>and</a:t>
            </a:r>
            <a:r>
              <a:rPr spc="204" dirty="0"/>
              <a:t> </a:t>
            </a:r>
            <a:r>
              <a:rPr dirty="0"/>
              <a:t>logo</a:t>
            </a:r>
            <a:r>
              <a:rPr spc="195" dirty="0"/>
              <a:t> </a:t>
            </a:r>
            <a:r>
              <a:rPr dirty="0"/>
              <a:t>are</a:t>
            </a:r>
            <a:r>
              <a:rPr spc="200" dirty="0"/>
              <a:t> </a:t>
            </a:r>
            <a:r>
              <a:rPr dirty="0"/>
              <a:t>trademarks</a:t>
            </a:r>
            <a:r>
              <a:rPr spc="195" dirty="0"/>
              <a:t> </a:t>
            </a:r>
            <a:r>
              <a:rPr dirty="0"/>
              <a:t>or</a:t>
            </a:r>
            <a:r>
              <a:rPr spc="204" dirty="0"/>
              <a:t> </a:t>
            </a:r>
            <a:r>
              <a:rPr dirty="0"/>
              <a:t>registered</a:t>
            </a:r>
            <a:r>
              <a:rPr spc="204" dirty="0"/>
              <a:t> </a:t>
            </a:r>
            <a:r>
              <a:rPr dirty="0"/>
              <a:t>trademarks</a:t>
            </a:r>
            <a:r>
              <a:rPr spc="195" dirty="0"/>
              <a:t> </a:t>
            </a:r>
            <a:r>
              <a:rPr dirty="0"/>
              <a:t>of</a:t>
            </a:r>
            <a:r>
              <a:rPr spc="204" dirty="0"/>
              <a:t> </a:t>
            </a:r>
            <a:r>
              <a:rPr dirty="0"/>
              <a:t>Kigen</a:t>
            </a:r>
            <a:r>
              <a:rPr spc="195" dirty="0"/>
              <a:t> </a:t>
            </a:r>
            <a:r>
              <a:rPr spc="-20" dirty="0"/>
              <a:t>(UK) </a:t>
            </a:r>
            <a:r>
              <a:rPr dirty="0"/>
              <a:t>Limited.</a:t>
            </a:r>
            <a:r>
              <a:rPr spc="235" dirty="0"/>
              <a:t> </a:t>
            </a:r>
            <a:r>
              <a:rPr dirty="0"/>
              <a:t>All</a:t>
            </a:r>
            <a:r>
              <a:rPr spc="229" dirty="0"/>
              <a:t> </a:t>
            </a:r>
            <a:r>
              <a:rPr dirty="0"/>
              <a:t>rights</a:t>
            </a:r>
            <a:r>
              <a:rPr spc="215" dirty="0"/>
              <a:t> </a:t>
            </a:r>
            <a:r>
              <a:rPr spc="-10" dirty="0"/>
              <a:t>reserved.</a:t>
            </a:r>
          </a:p>
          <a:p>
            <a:pPr>
              <a:lnSpc>
                <a:spcPct val="100000"/>
              </a:lnSpc>
              <a:spcBef>
                <a:spcPts val="90"/>
              </a:spcBef>
            </a:pPr>
            <a:endParaRPr spc="-10" dirty="0"/>
          </a:p>
          <a:p>
            <a:pPr marL="12700" marR="1271270">
              <a:lnSpc>
                <a:spcPct val="106600"/>
              </a:lnSpc>
            </a:pPr>
            <a:r>
              <a:rPr dirty="0"/>
              <a:t>Please</a:t>
            </a:r>
            <a:r>
              <a:rPr spc="229" dirty="0"/>
              <a:t> </a:t>
            </a:r>
            <a:r>
              <a:rPr dirty="0"/>
              <a:t>refer</a:t>
            </a:r>
            <a:r>
              <a:rPr spc="240" dirty="0"/>
              <a:t> </a:t>
            </a:r>
            <a:r>
              <a:rPr dirty="0"/>
              <a:t>to</a:t>
            </a:r>
            <a:r>
              <a:rPr spc="235" dirty="0"/>
              <a:t> </a:t>
            </a:r>
            <a:r>
              <a:rPr dirty="0"/>
              <a:t>the</a:t>
            </a:r>
            <a:r>
              <a:rPr spc="235" dirty="0"/>
              <a:t> </a:t>
            </a:r>
            <a:r>
              <a:rPr dirty="0"/>
              <a:t>Kigen</a:t>
            </a:r>
            <a:r>
              <a:rPr spc="225" dirty="0"/>
              <a:t> </a:t>
            </a:r>
            <a:r>
              <a:rPr dirty="0"/>
              <a:t>website</a:t>
            </a:r>
            <a:r>
              <a:rPr spc="235" dirty="0"/>
              <a:t> </a:t>
            </a:r>
            <a:r>
              <a:rPr dirty="0"/>
              <a:t>policies</a:t>
            </a:r>
            <a:r>
              <a:rPr spc="225" dirty="0"/>
              <a:t> </a:t>
            </a:r>
            <a:r>
              <a:rPr dirty="0"/>
              <a:t>at</a:t>
            </a:r>
            <a:r>
              <a:rPr spc="215" dirty="0"/>
              <a:t> </a:t>
            </a:r>
            <a:r>
              <a:rPr u="sng" dirty="0">
                <a:solidFill>
                  <a:srgbClr val="04BDE5"/>
                </a:solidFill>
                <a:uFill>
                  <a:solidFill>
                    <a:srgbClr val="04BDE5"/>
                  </a:solidFill>
                </a:uFill>
              </a:rPr>
              <a:t>https://kigen.com</a:t>
            </a:r>
            <a:r>
              <a:rPr spc="235" dirty="0">
                <a:solidFill>
                  <a:srgbClr val="04BDE5"/>
                </a:solidFill>
              </a:rPr>
              <a:t> </a:t>
            </a:r>
            <a:r>
              <a:rPr dirty="0"/>
              <a:t>for</a:t>
            </a:r>
            <a:r>
              <a:rPr spc="240" dirty="0"/>
              <a:t> </a:t>
            </a:r>
            <a:r>
              <a:rPr spc="-20" dirty="0"/>
              <a:t>more </a:t>
            </a:r>
            <a:r>
              <a:rPr dirty="0"/>
              <a:t>information</a:t>
            </a:r>
            <a:r>
              <a:rPr spc="254" dirty="0"/>
              <a:t> </a:t>
            </a:r>
            <a:r>
              <a:rPr dirty="0"/>
              <a:t>about</a:t>
            </a:r>
            <a:r>
              <a:rPr spc="260" dirty="0"/>
              <a:t> </a:t>
            </a:r>
            <a:r>
              <a:rPr dirty="0"/>
              <a:t>using</a:t>
            </a:r>
            <a:r>
              <a:rPr spc="275" dirty="0"/>
              <a:t> </a:t>
            </a:r>
            <a:r>
              <a:rPr dirty="0"/>
              <a:t>Kigen’s</a:t>
            </a:r>
            <a:r>
              <a:rPr spc="260" dirty="0"/>
              <a:t> </a:t>
            </a:r>
            <a:r>
              <a:rPr spc="-10" dirty="0"/>
              <a:t>trademarks.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314325"/>
            <a:ext cx="3297554" cy="0"/>
          </a:xfrm>
          <a:custGeom>
            <a:avLst/>
            <a:gdLst/>
            <a:ahLst/>
            <a:cxnLst/>
            <a:rect l="l" t="t" r="r" b="b"/>
            <a:pathLst>
              <a:path w="3297554">
                <a:moveTo>
                  <a:pt x="0" y="0"/>
                </a:moveTo>
                <a:lnTo>
                  <a:pt x="3297431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9748" y="406400"/>
            <a:ext cx="335343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0" dirty="0"/>
              <a:t>Using</a:t>
            </a:r>
            <a:r>
              <a:rPr spc="-100" dirty="0"/>
              <a:t> </a:t>
            </a:r>
            <a:r>
              <a:rPr spc="-35" dirty="0"/>
              <a:t>the</a:t>
            </a:r>
            <a:r>
              <a:rPr spc="-90" dirty="0"/>
              <a:t> </a:t>
            </a:r>
            <a:r>
              <a:rPr spc="-140" dirty="0"/>
              <a:t>Kigen</a:t>
            </a:r>
            <a:r>
              <a:rPr spc="-100" dirty="0"/>
              <a:t> </a:t>
            </a:r>
            <a:r>
              <a:rPr spc="-70" dirty="0"/>
              <a:t>corporate</a:t>
            </a:r>
            <a:r>
              <a:rPr spc="-85" dirty="0"/>
              <a:t> </a:t>
            </a:r>
            <a:r>
              <a:rPr spc="-20" dirty="0"/>
              <a:t>logo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6135" y="1304035"/>
            <a:ext cx="4352925" cy="61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Please</a:t>
            </a:r>
            <a:r>
              <a:rPr sz="1800" spc="26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follow</a:t>
            </a:r>
            <a:r>
              <a:rPr sz="1800" spc="27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these</a:t>
            </a:r>
            <a:r>
              <a:rPr sz="1800" spc="26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guidelines</a:t>
            </a:r>
            <a:r>
              <a:rPr sz="1800" spc="254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E48"/>
                </a:solidFill>
                <a:latin typeface="Montserrat"/>
                <a:cs typeface="Montserrat"/>
              </a:rPr>
              <a:t>when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using</a:t>
            </a:r>
            <a:r>
              <a:rPr sz="18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8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Kigen</a:t>
            </a:r>
            <a:r>
              <a:rPr sz="1800" spc="17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E48"/>
                </a:solidFill>
                <a:latin typeface="Montserrat"/>
                <a:cs typeface="Montserrat"/>
              </a:rPr>
              <a:t>logo.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6135" y="2137155"/>
            <a:ext cx="33915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4" dirty="0">
                <a:solidFill>
                  <a:srgbClr val="04BDE5"/>
                </a:solidFill>
                <a:latin typeface="Arial"/>
                <a:cs typeface="Arial"/>
              </a:rPr>
              <a:t>Kigen</a:t>
            </a:r>
            <a:r>
              <a:rPr sz="2800" spc="-11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2800" spc="-95" dirty="0">
                <a:solidFill>
                  <a:srgbClr val="04BDE5"/>
                </a:solidFill>
                <a:latin typeface="Arial"/>
                <a:cs typeface="Arial"/>
              </a:rPr>
              <a:t>trademark</a:t>
            </a:r>
            <a:r>
              <a:rPr sz="2800" spc="-105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2800" spc="-40" dirty="0">
                <a:solidFill>
                  <a:srgbClr val="04BDE5"/>
                </a:solidFill>
                <a:latin typeface="Arial"/>
                <a:cs typeface="Arial"/>
              </a:rPr>
              <a:t>notice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6135" y="2665424"/>
            <a:ext cx="4780915" cy="3025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7100"/>
              </a:lnSpc>
              <a:spcBef>
                <a:spcPts val="100"/>
              </a:spcBef>
              <a:buSzPct val="71428"/>
              <a:buFont typeface="Arial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Do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alter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or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deform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shape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of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in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any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way.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must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appear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exactly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as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shown: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elements,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proportions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and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relationships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33E48"/>
                </a:solidFill>
                <a:latin typeface="Montserrat"/>
                <a:cs typeface="Montserrat"/>
              </a:rPr>
              <a:t>must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1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change.</a:t>
            </a:r>
            <a:endParaRPr sz="1400">
              <a:latin typeface="Montserrat"/>
              <a:cs typeface="Montserrat"/>
            </a:endParaRPr>
          </a:p>
          <a:p>
            <a:pPr marL="354965" marR="515620" indent="-342900">
              <a:lnSpc>
                <a:spcPct val="107200"/>
              </a:lnSpc>
              <a:spcBef>
                <a:spcPts val="720"/>
              </a:spcBef>
              <a:buSzPct val="71428"/>
              <a:buFont typeface="Arial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Do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replace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logotype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with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different typeface.</a:t>
            </a:r>
            <a:endParaRPr sz="1400">
              <a:latin typeface="Montserrat"/>
              <a:cs typeface="Montserrat"/>
            </a:endParaRPr>
          </a:p>
          <a:p>
            <a:pPr marL="354965" marR="26034" indent="-342900">
              <a:lnSpc>
                <a:spcPct val="101400"/>
              </a:lnSpc>
              <a:spcBef>
                <a:spcPts val="790"/>
              </a:spcBef>
              <a:buSzPct val="71428"/>
              <a:buFont typeface="Arial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Do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imitate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any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element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of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logo,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including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its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trade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dress.</a:t>
            </a:r>
            <a:endParaRPr sz="1400">
              <a:latin typeface="Montserrat"/>
              <a:cs typeface="Montserrat"/>
            </a:endParaRPr>
          </a:p>
          <a:p>
            <a:pPr marL="354965" marR="95250" indent="-342900">
              <a:lnSpc>
                <a:spcPct val="107200"/>
              </a:lnSpc>
              <a:spcBef>
                <a:spcPts val="695"/>
              </a:spcBef>
              <a:buSzPct val="71428"/>
              <a:buFont typeface="Arial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Please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include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following</a:t>
            </a:r>
            <a:r>
              <a:rPr sz="1400" spc="-5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trademark</a:t>
            </a:r>
            <a:r>
              <a:rPr sz="1400" spc="-5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notice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in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all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materials: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Kigen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name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and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are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trademarks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of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Kigen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(UK)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Limited.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All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rights reserved.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86135" y="2616657"/>
            <a:ext cx="4705985" cy="3034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7200"/>
              </a:lnSpc>
              <a:spcBef>
                <a:spcPts val="100"/>
              </a:spcBef>
              <a:buSzPct val="71428"/>
              <a:buFont typeface="Arial"/>
              <a:buChar char="•"/>
              <a:tabLst>
                <a:tab pos="355600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Do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use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or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logotype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as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element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in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titles,</a:t>
            </a:r>
            <a:r>
              <a:rPr sz="1400" spc="-5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headlines</a:t>
            </a:r>
            <a:r>
              <a:rPr sz="1400" spc="-5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or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33E48"/>
                </a:solidFill>
                <a:latin typeface="Montserrat"/>
                <a:cs typeface="Montserrat"/>
              </a:rPr>
              <a:t>text.</a:t>
            </a:r>
            <a:endParaRPr sz="1400">
              <a:latin typeface="Montserrat"/>
              <a:cs typeface="Montserrat"/>
            </a:endParaRPr>
          </a:p>
          <a:p>
            <a:pPr marL="355600" marR="157480" indent="-342900">
              <a:lnSpc>
                <a:spcPct val="107100"/>
              </a:lnSpc>
              <a:spcBef>
                <a:spcPts val="695"/>
              </a:spcBef>
              <a:buSzPct val="71428"/>
              <a:buFont typeface="Arial"/>
              <a:buChar char="•"/>
              <a:tabLst>
                <a:tab pos="355600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Do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place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competing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visual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elements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(including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but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limited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to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other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trademarks)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close</a:t>
            </a:r>
            <a:r>
              <a:rPr sz="1400" spc="-2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to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20" dirty="0">
                <a:solidFill>
                  <a:srgbClr val="333E48"/>
                </a:solidFill>
                <a:latin typeface="Montserrat"/>
                <a:cs typeface="Montserrat"/>
              </a:rPr>
              <a:t> logo.</a:t>
            </a:r>
            <a:endParaRPr sz="1400">
              <a:latin typeface="Montserrat"/>
              <a:cs typeface="Montserrat"/>
            </a:endParaRPr>
          </a:p>
          <a:p>
            <a:pPr marL="355600" marR="283210" indent="-342900">
              <a:lnSpc>
                <a:spcPct val="107200"/>
              </a:lnSpc>
              <a:spcBef>
                <a:spcPts val="695"/>
              </a:spcBef>
              <a:buSzPct val="71428"/>
              <a:buFont typeface="Arial"/>
              <a:buChar char="•"/>
              <a:tabLst>
                <a:tab pos="355600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Do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set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type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near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to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that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could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be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construed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as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corporate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slogan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or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motto.</a:t>
            </a:r>
            <a:endParaRPr sz="1400">
              <a:latin typeface="Montserrat"/>
              <a:cs typeface="Montserrat"/>
            </a:endParaRPr>
          </a:p>
          <a:p>
            <a:pPr marL="355600" marR="62230" indent="-342900">
              <a:lnSpc>
                <a:spcPct val="107200"/>
              </a:lnSpc>
              <a:spcBef>
                <a:spcPts val="695"/>
              </a:spcBef>
              <a:buSzPct val="71428"/>
              <a:buFont typeface="Arial"/>
              <a:buChar char="•"/>
              <a:tabLst>
                <a:tab pos="355600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Do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5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display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more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prominently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33E48"/>
                </a:solidFill>
                <a:latin typeface="Montserrat"/>
                <a:cs typeface="Montserrat"/>
              </a:rPr>
              <a:t>than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your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own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trademarks,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logos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and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names.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33E48"/>
                </a:solidFill>
                <a:latin typeface="Montserrat"/>
                <a:cs typeface="Montserrat"/>
              </a:rPr>
              <a:t>This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includes,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but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is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limited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to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company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name,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trade</a:t>
            </a:r>
            <a:r>
              <a:rPr sz="1400" spc="-5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name,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product</a:t>
            </a:r>
            <a:r>
              <a:rPr sz="1400" spc="-5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name,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service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name,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technology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name,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social</a:t>
            </a:r>
            <a:r>
              <a:rPr sz="1400" spc="-5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media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name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or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handle.</a:t>
            </a:r>
            <a:endParaRPr sz="1400">
              <a:latin typeface="Montserrat"/>
              <a:cs typeface="Montserra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314325"/>
            <a:ext cx="3297554" cy="0"/>
          </a:xfrm>
          <a:custGeom>
            <a:avLst/>
            <a:gdLst/>
            <a:ahLst/>
            <a:cxnLst/>
            <a:rect l="l" t="t" r="r" b="b"/>
            <a:pathLst>
              <a:path w="3297554">
                <a:moveTo>
                  <a:pt x="0" y="0"/>
                </a:moveTo>
                <a:lnTo>
                  <a:pt x="3297431" y="0"/>
                </a:lnTo>
              </a:path>
            </a:pathLst>
          </a:custGeom>
          <a:ln w="6346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9748" y="406400"/>
            <a:ext cx="464947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30" dirty="0"/>
              <a:t>Using</a:t>
            </a:r>
            <a:r>
              <a:rPr spc="-100" dirty="0"/>
              <a:t> </a:t>
            </a:r>
            <a:r>
              <a:rPr spc="-35" dirty="0"/>
              <a:t>the</a:t>
            </a:r>
            <a:r>
              <a:rPr spc="-85" dirty="0"/>
              <a:t> </a:t>
            </a:r>
            <a:r>
              <a:rPr spc="-140" dirty="0"/>
              <a:t>Kigen</a:t>
            </a:r>
            <a:r>
              <a:rPr spc="-95" dirty="0"/>
              <a:t> </a:t>
            </a:r>
            <a:r>
              <a:rPr spc="-70" dirty="0"/>
              <a:t>corporate</a:t>
            </a:r>
            <a:r>
              <a:rPr spc="-90" dirty="0"/>
              <a:t> </a:t>
            </a:r>
            <a:r>
              <a:rPr spc="-80" dirty="0"/>
              <a:t>logo </a:t>
            </a:r>
            <a:r>
              <a:rPr spc="-70" dirty="0"/>
              <a:t>-</a:t>
            </a:r>
            <a:r>
              <a:rPr spc="-95" dirty="0"/>
              <a:t> </a:t>
            </a:r>
            <a:r>
              <a:rPr spc="-35" dirty="0"/>
              <a:t>continued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25" dirty="0"/>
              <a:t>23</a:t>
            </a:fld>
            <a:endParaRPr spc="-25"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06135" y="1304035"/>
            <a:ext cx="4352925" cy="6108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Please</a:t>
            </a:r>
            <a:r>
              <a:rPr sz="1800" spc="26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follow</a:t>
            </a:r>
            <a:r>
              <a:rPr sz="1800" spc="27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these</a:t>
            </a:r>
            <a:r>
              <a:rPr sz="1800" spc="26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guidelines</a:t>
            </a:r>
            <a:r>
              <a:rPr sz="1800" spc="254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E48"/>
                </a:solidFill>
                <a:latin typeface="Montserrat"/>
                <a:cs typeface="Montserrat"/>
              </a:rPr>
              <a:t>when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using</a:t>
            </a:r>
            <a:r>
              <a:rPr sz="18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8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dirty="0">
                <a:solidFill>
                  <a:srgbClr val="333E48"/>
                </a:solidFill>
                <a:latin typeface="Montserrat"/>
                <a:cs typeface="Montserrat"/>
              </a:rPr>
              <a:t>Kigen</a:t>
            </a:r>
            <a:r>
              <a:rPr sz="1800" spc="17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800" spc="-20" dirty="0">
                <a:solidFill>
                  <a:srgbClr val="333E48"/>
                </a:solidFill>
                <a:latin typeface="Montserrat"/>
                <a:cs typeface="Montserrat"/>
              </a:rPr>
              <a:t>logo.</a:t>
            </a:r>
            <a:endParaRPr sz="1800">
              <a:latin typeface="Montserrat"/>
              <a:cs typeface="Montserra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6135" y="2137155"/>
            <a:ext cx="339153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04" dirty="0">
                <a:solidFill>
                  <a:srgbClr val="04BDE5"/>
                </a:solidFill>
                <a:latin typeface="Arial"/>
                <a:cs typeface="Arial"/>
              </a:rPr>
              <a:t>Kigen</a:t>
            </a:r>
            <a:r>
              <a:rPr sz="2800" spc="-11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2800" spc="-95" dirty="0">
                <a:solidFill>
                  <a:srgbClr val="04BDE5"/>
                </a:solidFill>
                <a:latin typeface="Arial"/>
                <a:cs typeface="Arial"/>
              </a:rPr>
              <a:t>trademark</a:t>
            </a:r>
            <a:r>
              <a:rPr sz="2800" spc="-105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2800" spc="-40" dirty="0">
                <a:solidFill>
                  <a:srgbClr val="04BDE5"/>
                </a:solidFill>
                <a:latin typeface="Arial"/>
                <a:cs typeface="Arial"/>
              </a:rPr>
              <a:t>notice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06135" y="2665424"/>
            <a:ext cx="4831080" cy="3253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5080" indent="-342900">
              <a:lnSpc>
                <a:spcPct val="107200"/>
              </a:lnSpc>
              <a:spcBef>
                <a:spcPts val="100"/>
              </a:spcBef>
              <a:buSzPct val="71428"/>
              <a:buFont typeface="Arial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Do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use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or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register</a:t>
            </a:r>
            <a:r>
              <a:rPr sz="1400" spc="-2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(or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any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part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of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it)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as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part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of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another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trademark,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or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name.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33E48"/>
                </a:solidFill>
                <a:latin typeface="Montserrat"/>
                <a:cs typeface="Montserrat"/>
              </a:rPr>
              <a:t>This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includes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but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is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limited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to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company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name,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trade</a:t>
            </a:r>
            <a:r>
              <a:rPr sz="1400" spc="-5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name,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product</a:t>
            </a:r>
            <a:r>
              <a:rPr sz="1400" spc="-5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name,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service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name,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technology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name,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social</a:t>
            </a:r>
            <a:r>
              <a:rPr sz="1400" spc="-5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media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name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or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handle.</a:t>
            </a:r>
            <a:endParaRPr sz="1400">
              <a:latin typeface="Montserrat"/>
              <a:cs typeface="Montserrat"/>
            </a:endParaRPr>
          </a:p>
          <a:p>
            <a:pPr marL="354965" marR="39370" indent="-342900">
              <a:lnSpc>
                <a:spcPct val="104800"/>
              </a:lnSpc>
              <a:spcBef>
                <a:spcPts val="755"/>
              </a:spcBef>
              <a:buSzPct val="71428"/>
              <a:buFont typeface="Arial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Do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use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in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any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manner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that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expresses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or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implies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that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Kigen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has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any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affiliation, sponsorship,</a:t>
            </a:r>
            <a:r>
              <a:rPr sz="1400" spc="-1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endorsement,</a:t>
            </a:r>
            <a:r>
              <a:rPr sz="1400" spc="-1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certification,</a:t>
            </a:r>
            <a:r>
              <a:rPr sz="1400" spc="-1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or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approval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of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your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product,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service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or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company.</a:t>
            </a:r>
            <a:endParaRPr sz="1400">
              <a:latin typeface="Montserrat"/>
              <a:cs typeface="Montserrat"/>
            </a:endParaRPr>
          </a:p>
          <a:p>
            <a:pPr marL="354965" marR="568960" indent="-342900">
              <a:lnSpc>
                <a:spcPct val="107200"/>
              </a:lnSpc>
              <a:spcBef>
                <a:spcPts val="720"/>
              </a:spcBef>
              <a:buSzPct val="71428"/>
              <a:buFont typeface="Arial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Do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use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to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make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fun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of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Kigen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or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portray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Kigen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in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</a:t>
            </a:r>
            <a:r>
              <a:rPr sz="1400" spc="-4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negative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33E48"/>
                </a:solidFill>
                <a:latin typeface="Montserrat"/>
                <a:cs typeface="Montserrat"/>
              </a:rPr>
              <a:t>way.</a:t>
            </a:r>
            <a:endParaRPr sz="1400">
              <a:latin typeface="Montserrat"/>
              <a:cs typeface="Montserrat"/>
            </a:endParaRPr>
          </a:p>
          <a:p>
            <a:pPr marL="354965" marR="185420" indent="-342900">
              <a:lnSpc>
                <a:spcPct val="107200"/>
              </a:lnSpc>
              <a:spcBef>
                <a:spcPts val="695"/>
              </a:spcBef>
              <a:buSzPct val="71428"/>
              <a:buFont typeface="Arial"/>
              <a:buChar char="•"/>
              <a:tabLst>
                <a:tab pos="354965" algn="l"/>
              </a:tabLst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Any</a:t>
            </a:r>
            <a:r>
              <a:rPr sz="1400" spc="-3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and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all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goodwill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arising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from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use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of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-3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33E48"/>
                </a:solidFill>
                <a:latin typeface="Montserrat"/>
                <a:cs typeface="Montserrat"/>
              </a:rPr>
              <a:t>logo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inures</a:t>
            </a:r>
            <a:r>
              <a:rPr sz="1400" spc="-5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exclusively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to</a:t>
            </a:r>
            <a:r>
              <a:rPr sz="1400" spc="-5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Kigen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(UK)</a:t>
            </a:r>
            <a:r>
              <a:rPr sz="1400" spc="-4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Limited.</a:t>
            </a:r>
            <a:endParaRPr sz="1400">
              <a:latin typeface="Montserrat"/>
              <a:cs typeface="Montserra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686160" y="2641041"/>
            <a:ext cx="4693920" cy="1002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200"/>
              </a:lnSpc>
              <a:spcBef>
                <a:spcPts val="100"/>
              </a:spcBef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Kigen</a:t>
            </a:r>
            <a:r>
              <a:rPr sz="1400" spc="18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reserves</a:t>
            </a:r>
            <a:r>
              <a:rPr sz="14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19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sole</a:t>
            </a:r>
            <a:r>
              <a:rPr sz="1400" spc="19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right</a:t>
            </a:r>
            <a:r>
              <a:rPr sz="1400" spc="17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to</a:t>
            </a:r>
            <a:r>
              <a:rPr sz="1400" spc="17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alter</a:t>
            </a:r>
            <a:r>
              <a:rPr sz="14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or</a:t>
            </a:r>
            <a:r>
              <a:rPr sz="14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refuse</a:t>
            </a:r>
            <a:r>
              <a:rPr sz="1400" spc="19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5" dirty="0">
                <a:solidFill>
                  <a:srgbClr val="333E48"/>
                </a:solidFill>
                <a:latin typeface="Montserrat"/>
                <a:cs typeface="Montserrat"/>
              </a:rPr>
              <a:t>any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permission</a:t>
            </a:r>
            <a:r>
              <a:rPr sz="1400" spc="17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to</a:t>
            </a:r>
            <a:r>
              <a:rPr sz="1400" spc="17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any</a:t>
            </a:r>
            <a:r>
              <a:rPr sz="1400" spc="17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third</a:t>
            </a:r>
            <a:r>
              <a:rPr sz="1400" spc="17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party</a:t>
            </a:r>
            <a:r>
              <a:rPr sz="1400" spc="17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to</a:t>
            </a:r>
            <a:r>
              <a:rPr sz="1400" spc="17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use</a:t>
            </a:r>
            <a:r>
              <a:rPr sz="1400" spc="18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</a:t>
            </a:r>
            <a:r>
              <a:rPr sz="1400" spc="18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Kigen</a:t>
            </a:r>
            <a:endParaRPr sz="14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corporate</a:t>
            </a:r>
            <a:r>
              <a:rPr sz="14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logo</a:t>
            </a:r>
            <a:r>
              <a:rPr sz="1400" spc="17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if</a:t>
            </a:r>
            <a:r>
              <a:rPr sz="1400" spc="18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such</a:t>
            </a:r>
            <a:r>
              <a:rPr sz="14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use</a:t>
            </a:r>
            <a:r>
              <a:rPr sz="14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does</a:t>
            </a:r>
            <a:r>
              <a:rPr sz="14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not</a:t>
            </a:r>
            <a:r>
              <a:rPr sz="1400" spc="16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comply</a:t>
            </a:r>
            <a:r>
              <a:rPr sz="1400" spc="185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20" dirty="0">
                <a:solidFill>
                  <a:srgbClr val="333E48"/>
                </a:solidFill>
                <a:latin typeface="Montserrat"/>
                <a:cs typeface="Montserrat"/>
              </a:rPr>
              <a:t>with</a:t>
            </a:r>
            <a:endParaRPr sz="14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400" dirty="0">
                <a:solidFill>
                  <a:srgbClr val="333E48"/>
                </a:solidFill>
                <a:latin typeface="Montserrat"/>
                <a:cs typeface="Montserrat"/>
              </a:rPr>
              <a:t>these</a:t>
            </a:r>
            <a:r>
              <a:rPr sz="1400" spc="200" dirty="0">
                <a:solidFill>
                  <a:srgbClr val="333E48"/>
                </a:solidFill>
                <a:latin typeface="Montserrat"/>
                <a:cs typeface="Montserrat"/>
              </a:rPr>
              <a:t> </a:t>
            </a:r>
            <a:r>
              <a:rPr sz="1400" spc="-10" dirty="0">
                <a:solidFill>
                  <a:srgbClr val="333E48"/>
                </a:solidFill>
                <a:latin typeface="Montserrat"/>
                <a:cs typeface="Montserrat"/>
              </a:rPr>
              <a:t>guidelines</a:t>
            </a:r>
            <a:r>
              <a:rPr sz="1800" spc="-10" dirty="0">
                <a:solidFill>
                  <a:srgbClr val="333E48"/>
                </a:solidFill>
                <a:latin typeface="Arial"/>
                <a:cs typeface="Arial"/>
              </a:rPr>
              <a:t>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81455" y="1112519"/>
            <a:ext cx="2718816" cy="74066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40808" y="0"/>
            <a:ext cx="7248144" cy="6857999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600585" y="1035811"/>
            <a:ext cx="164655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0" dirty="0">
                <a:solidFill>
                  <a:srgbClr val="FFFFFF"/>
                </a:solidFill>
                <a:latin typeface="Corbel"/>
                <a:cs typeface="Corbel"/>
              </a:rPr>
              <a:t>Thank</a:t>
            </a:r>
            <a:r>
              <a:rPr sz="3000" spc="-30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45" dirty="0">
                <a:solidFill>
                  <a:srgbClr val="FFFFFF"/>
                </a:solidFill>
                <a:latin typeface="Corbel"/>
                <a:cs typeface="Corbel"/>
              </a:rPr>
              <a:t>You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2025</a:t>
            </a:r>
            <a:r>
              <a:rPr spc="-15" dirty="0"/>
              <a:t> </a:t>
            </a:r>
            <a:r>
              <a:rPr dirty="0"/>
              <a:t>Kigen</a:t>
            </a:r>
            <a:r>
              <a:rPr spc="-15" dirty="0"/>
              <a:t> </a:t>
            </a:r>
            <a:r>
              <a:rPr dirty="0"/>
              <a:t>(UK)</a:t>
            </a:r>
            <a:r>
              <a:rPr spc="-10" dirty="0"/>
              <a:t> Limited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9315978" y="1493011"/>
            <a:ext cx="1931670" cy="4622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3144" marR="5080" indent="-127635" algn="just">
              <a:lnSpc>
                <a:spcPct val="100000"/>
              </a:lnSpc>
              <a:spcBef>
                <a:spcPts val="100"/>
              </a:spcBef>
            </a:pPr>
            <a:r>
              <a:rPr sz="3000" spc="-25" dirty="0">
                <a:solidFill>
                  <a:srgbClr val="FFFFFF"/>
                </a:solidFill>
                <a:latin typeface="Corbel"/>
                <a:cs typeface="Corbel"/>
              </a:rPr>
              <a:t>Danke </a:t>
            </a:r>
            <a:r>
              <a:rPr sz="3000" spc="-20" dirty="0">
                <a:solidFill>
                  <a:srgbClr val="FFFFFF"/>
                </a:solidFill>
                <a:latin typeface="Corbel"/>
                <a:cs typeface="Corbel"/>
              </a:rPr>
              <a:t>Merci</a:t>
            </a:r>
            <a:r>
              <a:rPr sz="3000" spc="-25" dirty="0">
                <a:solidFill>
                  <a:srgbClr val="FFFFFF"/>
                </a:solidFill>
                <a:latin typeface="Microsoft YaHei"/>
                <a:cs typeface="Microsoft YaHei"/>
              </a:rPr>
              <a:t>谢谢</a:t>
            </a:r>
            <a:endParaRPr sz="3000">
              <a:latin typeface="Microsoft YaHei"/>
              <a:cs typeface="Microsoft YaHei"/>
            </a:endParaRPr>
          </a:p>
          <a:p>
            <a:pPr marL="12700" marR="5080" indent="318770" algn="r">
              <a:lnSpc>
                <a:spcPct val="99100"/>
              </a:lnSpc>
              <a:spcBef>
                <a:spcPts val="125"/>
              </a:spcBef>
            </a:pPr>
            <a:r>
              <a:rPr sz="3000" spc="-535" dirty="0">
                <a:solidFill>
                  <a:srgbClr val="FFFFFF"/>
                </a:solidFill>
                <a:latin typeface="ヒラギノ明朝 ProN W3"/>
                <a:cs typeface="ヒラギノ明朝 ProN W3"/>
              </a:rPr>
              <a:t>ありがとう</a:t>
            </a:r>
            <a:r>
              <a:rPr sz="3000" spc="-10" dirty="0">
                <a:solidFill>
                  <a:srgbClr val="FFFFFF"/>
                </a:solidFill>
                <a:latin typeface="ヒラギノ明朝 ProN W3"/>
                <a:cs typeface="ヒラギノ明朝 ProN W3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orbel"/>
                <a:cs typeface="Corbel"/>
              </a:rPr>
              <a:t>Gracias Kiitos </a:t>
            </a:r>
            <a:r>
              <a:rPr sz="3000" spc="380" dirty="0">
                <a:solidFill>
                  <a:srgbClr val="FFFFFF"/>
                </a:solidFill>
                <a:latin typeface="Apple SD Gothic Neo Light"/>
                <a:cs typeface="Apple SD Gothic Neo Light"/>
              </a:rPr>
              <a:t>감사합니다</a:t>
            </a:r>
            <a:endParaRPr sz="3000">
              <a:latin typeface="Apple SD Gothic Neo Light"/>
              <a:cs typeface="Apple SD Gothic Neo Light"/>
            </a:endParaRPr>
          </a:p>
          <a:p>
            <a:pPr marL="643890">
              <a:lnSpc>
                <a:spcPts val="3504"/>
              </a:lnSpc>
            </a:pPr>
            <a:r>
              <a:rPr sz="3000" spc="120" dirty="0">
                <a:solidFill>
                  <a:srgbClr val="FFFFFF"/>
                </a:solidFill>
                <a:latin typeface="Adelle Sans Devanagari Light"/>
                <a:cs typeface="Adelle Sans Devanagari Light"/>
              </a:rPr>
              <a:t>ध"यवाद</a:t>
            </a:r>
            <a:endParaRPr sz="3000">
              <a:latin typeface="Adelle Sans Devanagari Light"/>
              <a:cs typeface="Adelle Sans Devanagari Light"/>
            </a:endParaRPr>
          </a:p>
          <a:p>
            <a:pPr marL="1035050" marR="5080" algn="r">
              <a:lnSpc>
                <a:spcPts val="3760"/>
              </a:lnSpc>
              <a:spcBef>
                <a:spcPts val="210"/>
              </a:spcBef>
            </a:pPr>
            <a:r>
              <a:rPr sz="3200" spc="-380" dirty="0">
                <a:solidFill>
                  <a:srgbClr val="FFFFFF"/>
                </a:solidFill>
                <a:latin typeface="Tahoma"/>
                <a:cs typeface="Tahoma"/>
              </a:rPr>
              <a:t>اﺮً</a:t>
            </a:r>
            <a:r>
              <a:rPr sz="3200" spc="1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3200" spc="-210" dirty="0">
                <a:solidFill>
                  <a:srgbClr val="FFFFFF"/>
                </a:solidFill>
                <a:latin typeface="Tahoma"/>
                <a:cs typeface="Tahoma"/>
              </a:rPr>
              <a:t>ﻜﺷ</a:t>
            </a:r>
            <a:endParaRPr sz="3200">
              <a:latin typeface="Tahoma"/>
              <a:cs typeface="Tahoma"/>
            </a:endParaRPr>
          </a:p>
          <a:p>
            <a:pPr marL="944880" marR="354330" algn="r">
              <a:lnSpc>
                <a:spcPts val="3520"/>
              </a:lnSpc>
            </a:pPr>
            <a:r>
              <a:rPr sz="3000" spc="-2235" dirty="0">
                <a:solidFill>
                  <a:srgbClr val="FFFFFF"/>
                </a:solidFill>
                <a:latin typeface="Arial"/>
                <a:cs typeface="Arial"/>
              </a:rPr>
              <a:t>ו</a:t>
            </a:r>
            <a:r>
              <a:rPr sz="3000" spc="-985" dirty="0">
                <a:solidFill>
                  <a:srgbClr val="FFFFFF"/>
                </a:solidFill>
                <a:latin typeface="Arial"/>
                <a:cs typeface="Arial"/>
              </a:rPr>
              <a:t>ה</a:t>
            </a:r>
            <a:r>
              <a:rPr sz="3000" spc="-2280" dirty="0">
                <a:solidFill>
                  <a:srgbClr val="FFFFFF"/>
                </a:solidFill>
                <a:latin typeface="Arial"/>
                <a:cs typeface="Arial"/>
              </a:rPr>
              <a:t>ת</a:t>
            </a:r>
            <a:r>
              <a:rPr sz="3000" spc="405" dirty="0">
                <a:solidFill>
                  <a:srgbClr val="FFFFFF"/>
                </a:solidFill>
                <a:latin typeface="Arial"/>
                <a:cs typeface="Arial"/>
              </a:rPr>
              <a:t>ד</a:t>
            </a:r>
            <a:endParaRPr sz="3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1455" y="1112519"/>
            <a:ext cx="2718816" cy="74066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40808" y="0"/>
            <a:ext cx="7248144" cy="685799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731089" y="1108964"/>
            <a:ext cx="3502660" cy="11226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43815" algn="r">
              <a:lnSpc>
                <a:spcPct val="99400"/>
              </a:lnSpc>
              <a:spcBef>
                <a:spcPts val="105"/>
              </a:spcBef>
            </a:pP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The</a:t>
            </a:r>
            <a:r>
              <a:rPr sz="12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Kigen</a:t>
            </a:r>
            <a:r>
              <a:rPr sz="12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rbel"/>
                <a:cs typeface="Corbel"/>
              </a:rPr>
              <a:t>trademarks</a:t>
            </a:r>
            <a:r>
              <a:rPr sz="1200" spc="-2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featured</a:t>
            </a:r>
            <a:r>
              <a:rPr sz="12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sz="12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this</a:t>
            </a:r>
            <a:r>
              <a:rPr sz="12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presentation</a:t>
            </a:r>
            <a:r>
              <a:rPr sz="1200" spc="-1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orbel"/>
                <a:cs typeface="Corbel"/>
              </a:rPr>
              <a:t>are </a:t>
            </a:r>
            <a:r>
              <a:rPr sz="1200" spc="-10" dirty="0">
                <a:solidFill>
                  <a:srgbClr val="FFFFFF"/>
                </a:solidFill>
                <a:latin typeface="Corbel"/>
                <a:cs typeface="Corbel"/>
              </a:rPr>
              <a:t>registered</a:t>
            </a:r>
            <a:r>
              <a:rPr sz="1200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rbel"/>
                <a:cs typeface="Corbel"/>
              </a:rPr>
              <a:t>trademarks</a:t>
            </a:r>
            <a:r>
              <a:rPr sz="1200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or </a:t>
            </a:r>
            <a:r>
              <a:rPr sz="1200" spc="-10" dirty="0">
                <a:solidFill>
                  <a:srgbClr val="FFFFFF"/>
                </a:solidFill>
                <a:latin typeface="Corbel"/>
                <a:cs typeface="Corbel"/>
              </a:rPr>
              <a:t>trademarks</a:t>
            </a:r>
            <a:r>
              <a:rPr sz="1200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sz="1200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Kigen</a:t>
            </a:r>
            <a:r>
              <a:rPr sz="1200" spc="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in</a:t>
            </a:r>
            <a:r>
              <a:rPr sz="1200" spc="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the</a:t>
            </a:r>
            <a:r>
              <a:rPr sz="1200" spc="-4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spc="-25" dirty="0">
                <a:solidFill>
                  <a:srgbClr val="FFFFFF"/>
                </a:solidFill>
                <a:latin typeface="Corbel"/>
                <a:cs typeface="Corbel"/>
              </a:rPr>
              <a:t>US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and/or</a:t>
            </a:r>
            <a:r>
              <a:rPr sz="1200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rbel"/>
                <a:cs typeface="Corbel"/>
              </a:rPr>
              <a:t>elsewhere.</a:t>
            </a:r>
            <a:r>
              <a:rPr sz="12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All</a:t>
            </a:r>
            <a:r>
              <a:rPr sz="1200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rights</a:t>
            </a:r>
            <a:r>
              <a:rPr sz="1200" spc="-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rbel"/>
                <a:cs typeface="Corbel"/>
              </a:rPr>
              <a:t>reserved.</a:t>
            </a:r>
            <a:r>
              <a:rPr sz="1200" spc="-6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All</a:t>
            </a:r>
            <a:r>
              <a:rPr sz="1200" spc="-1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other </a:t>
            </a:r>
            <a:r>
              <a:rPr sz="1200" spc="-20" dirty="0">
                <a:solidFill>
                  <a:srgbClr val="FFFFFF"/>
                </a:solidFill>
                <a:latin typeface="Corbel"/>
                <a:cs typeface="Corbel"/>
              </a:rPr>
              <a:t>marks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featured</a:t>
            </a:r>
            <a:r>
              <a:rPr sz="12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may</a:t>
            </a:r>
            <a:r>
              <a:rPr sz="12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be</a:t>
            </a:r>
            <a:r>
              <a:rPr sz="12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trademarks</a:t>
            </a:r>
            <a:r>
              <a:rPr sz="1200" spc="-30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of</a:t>
            </a:r>
            <a:r>
              <a:rPr sz="12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their</a:t>
            </a:r>
            <a:r>
              <a:rPr sz="1200" spc="-3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dirty="0">
                <a:solidFill>
                  <a:srgbClr val="FFFFFF"/>
                </a:solidFill>
                <a:latin typeface="Corbel"/>
                <a:cs typeface="Corbel"/>
              </a:rPr>
              <a:t>respective</a:t>
            </a:r>
            <a:r>
              <a:rPr sz="1200" spc="-2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orbel"/>
                <a:cs typeface="Corbel"/>
              </a:rPr>
              <a:t>owners.</a:t>
            </a:r>
            <a:endParaRPr sz="12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200">
              <a:latin typeface="Corbel"/>
              <a:cs typeface="Corbel"/>
            </a:endParaRPr>
          </a:p>
          <a:p>
            <a:pPr marR="6350" algn="r">
              <a:lnSpc>
                <a:spcPct val="100000"/>
              </a:lnSpc>
            </a:pPr>
            <a:r>
              <a:rPr sz="1200" spc="-10" dirty="0">
                <a:solidFill>
                  <a:srgbClr val="FFFFFF"/>
                </a:solidFill>
                <a:latin typeface="Corbel"/>
                <a:cs typeface="Corbel"/>
                <a:hlinkClick r:id="rId4"/>
              </a:rPr>
              <a:t>www.kigen.com</a:t>
            </a:r>
            <a:endParaRPr sz="1200">
              <a:latin typeface="Corbel"/>
              <a:cs typeface="Corbe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/>
              <a:t>©</a:t>
            </a:r>
            <a:r>
              <a:rPr spc="-15" dirty="0"/>
              <a:t> </a:t>
            </a:r>
            <a:r>
              <a:rPr dirty="0"/>
              <a:t>2025</a:t>
            </a:r>
            <a:r>
              <a:rPr spc="-15" dirty="0"/>
              <a:t> </a:t>
            </a:r>
            <a:r>
              <a:rPr dirty="0"/>
              <a:t>Kigen</a:t>
            </a:r>
            <a:r>
              <a:rPr spc="-15" dirty="0"/>
              <a:t> </a:t>
            </a:r>
            <a:r>
              <a:rPr dirty="0"/>
              <a:t>(UK)</a:t>
            </a:r>
            <a:r>
              <a:rPr spc="-10" dirty="0"/>
              <a:t> Limited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5048" y="5699759"/>
            <a:ext cx="2718816" cy="740663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2450" y="314325"/>
            <a:ext cx="2228850" cy="0"/>
          </a:xfrm>
          <a:custGeom>
            <a:avLst/>
            <a:gdLst/>
            <a:ahLst/>
            <a:cxnLst/>
            <a:rect l="l" t="t" r="r" b="b"/>
            <a:pathLst>
              <a:path w="2228850">
                <a:moveTo>
                  <a:pt x="0" y="0"/>
                </a:moveTo>
                <a:lnTo>
                  <a:pt x="2228850" y="1"/>
                </a:lnTo>
              </a:path>
            </a:pathLst>
          </a:custGeom>
          <a:ln w="6350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75758" y="314325"/>
            <a:ext cx="8014334" cy="0"/>
          </a:xfrm>
          <a:custGeom>
            <a:avLst/>
            <a:gdLst/>
            <a:ahLst/>
            <a:cxnLst/>
            <a:rect l="l" t="t" r="r" b="b"/>
            <a:pathLst>
              <a:path w="8014334">
                <a:moveTo>
                  <a:pt x="0" y="0"/>
                </a:moveTo>
                <a:lnTo>
                  <a:pt x="8014277" y="1"/>
                </a:lnTo>
              </a:path>
            </a:pathLst>
          </a:custGeom>
          <a:ln w="6350">
            <a:solidFill>
              <a:srgbClr val="D2D5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9750" y="406400"/>
            <a:ext cx="19113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60" dirty="0">
                <a:solidFill>
                  <a:srgbClr val="FFFFFF"/>
                </a:solidFill>
                <a:latin typeface="Arial"/>
                <a:cs typeface="Arial"/>
              </a:rPr>
              <a:t>Table</a:t>
            </a:r>
            <a:r>
              <a:rPr sz="2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100" spc="-11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Contents</a:t>
            </a:r>
            <a:endParaRPr sz="21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009972" y="237235"/>
            <a:ext cx="3994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5" dirty="0">
                <a:solidFill>
                  <a:srgbClr val="EBB118"/>
                </a:solidFill>
                <a:latin typeface="Corbel"/>
                <a:cs typeface="Corbel"/>
              </a:rPr>
              <a:t>01.</a:t>
            </a:r>
            <a:endParaRPr sz="2400">
              <a:latin typeface="Corbel"/>
              <a:cs typeface="Corbel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583385" y="630427"/>
            <a:ext cx="293116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100" dirty="0">
                <a:solidFill>
                  <a:srgbClr val="FFFFFF"/>
                </a:solidFill>
                <a:latin typeface="Corbel"/>
                <a:cs typeface="Corbel"/>
              </a:rPr>
              <a:t>Inside</a:t>
            </a:r>
            <a:r>
              <a:rPr sz="3000" spc="-17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110" dirty="0">
                <a:solidFill>
                  <a:srgbClr val="FFFFFF"/>
                </a:solidFill>
                <a:latin typeface="Corbel"/>
                <a:cs typeface="Corbel"/>
              </a:rPr>
              <a:t>Kigen’s</a:t>
            </a:r>
            <a:r>
              <a:rPr sz="3000" spc="-1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55" dirty="0">
                <a:solidFill>
                  <a:srgbClr val="FFFFFF"/>
                </a:solidFill>
                <a:latin typeface="Corbel"/>
                <a:cs typeface="Corbel"/>
              </a:rPr>
              <a:t>brand</a:t>
            </a:r>
            <a:endParaRPr sz="3000">
              <a:latin typeface="Corbel"/>
              <a:cs typeface="Corbe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291348" y="1051052"/>
            <a:ext cx="3225165" cy="50031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6985" indent="2187575" algn="r">
              <a:lnSpc>
                <a:spcPts val="1900"/>
              </a:lnSpc>
              <a:spcBef>
                <a:spcPts val="380"/>
              </a:spcBef>
            </a:pP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Who</a:t>
            </a:r>
            <a:r>
              <a:rPr sz="1800" spc="-2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8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0" dirty="0">
                <a:solidFill>
                  <a:srgbClr val="FFFFFF"/>
                </a:solidFill>
                <a:latin typeface="Arial"/>
                <a:cs typeface="Arial"/>
              </a:rPr>
              <a:t>are </a:t>
            </a:r>
            <a:r>
              <a:rPr sz="1800" spc="-165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1800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10" dirty="0">
                <a:solidFill>
                  <a:srgbClr val="FFFFFF"/>
                </a:solidFill>
                <a:latin typeface="Arial"/>
                <a:cs typeface="Arial"/>
              </a:rPr>
              <a:t>do</a:t>
            </a:r>
            <a:r>
              <a:rPr sz="18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3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1800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75" dirty="0">
                <a:solidFill>
                  <a:srgbClr val="FFFFFF"/>
                </a:solidFill>
                <a:latin typeface="Arial"/>
                <a:cs typeface="Arial"/>
              </a:rPr>
              <a:t>describe</a:t>
            </a:r>
            <a:r>
              <a:rPr sz="18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00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800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65" dirty="0">
                <a:solidFill>
                  <a:srgbClr val="FFFFFF"/>
                </a:solidFill>
                <a:latin typeface="Arial"/>
                <a:cs typeface="Arial"/>
              </a:rPr>
              <a:t>need</a:t>
            </a:r>
            <a:r>
              <a:rPr sz="1800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85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800" spc="-27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70" dirty="0">
                <a:solidFill>
                  <a:srgbClr val="FFFFFF"/>
                </a:solidFill>
                <a:latin typeface="Arial"/>
                <a:cs typeface="Arial"/>
              </a:rPr>
              <a:t>Kigen</a:t>
            </a:r>
            <a:endParaRPr sz="1800">
              <a:latin typeface="Arial"/>
              <a:cs typeface="Arial"/>
            </a:endParaRPr>
          </a:p>
          <a:p>
            <a:pPr marR="5080" algn="r">
              <a:lnSpc>
                <a:spcPts val="1595"/>
              </a:lnSpc>
            </a:pPr>
            <a:r>
              <a:rPr sz="1800" spc="-190" dirty="0">
                <a:solidFill>
                  <a:srgbClr val="FFFFFF"/>
                </a:solidFill>
                <a:latin typeface="Arial"/>
                <a:cs typeface="Arial"/>
              </a:rPr>
              <a:t>Brand</a:t>
            </a:r>
            <a:r>
              <a:rPr sz="1800" spc="-2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30" dirty="0">
                <a:solidFill>
                  <a:srgbClr val="FFFFFF"/>
                </a:solidFill>
                <a:latin typeface="Arial"/>
                <a:cs typeface="Arial"/>
              </a:rPr>
              <a:t>values</a:t>
            </a:r>
            <a:endParaRPr sz="1800">
              <a:latin typeface="Arial"/>
              <a:cs typeface="Arial"/>
            </a:endParaRPr>
          </a:p>
          <a:p>
            <a:pPr marR="5715" algn="r">
              <a:lnSpc>
                <a:spcPts val="1850"/>
              </a:lnSpc>
            </a:pPr>
            <a:r>
              <a:rPr sz="1800" spc="-225" dirty="0">
                <a:solidFill>
                  <a:srgbClr val="FFFFFF"/>
                </a:solidFill>
                <a:latin typeface="Arial"/>
                <a:cs typeface="Arial"/>
              </a:rPr>
              <a:t>Persona</a:t>
            </a:r>
            <a:r>
              <a:rPr sz="18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60" dirty="0">
                <a:solidFill>
                  <a:srgbClr val="FFFFFF"/>
                </a:solidFill>
                <a:latin typeface="Arial"/>
                <a:cs typeface="Arial"/>
              </a:rPr>
              <a:t>personality</a:t>
            </a:r>
            <a:endParaRPr sz="1800">
              <a:latin typeface="Arial"/>
              <a:cs typeface="Arial"/>
            </a:endParaRPr>
          </a:p>
          <a:p>
            <a:pPr marR="6350" algn="r">
              <a:lnSpc>
                <a:spcPts val="2030"/>
              </a:lnSpc>
            </a:pPr>
            <a:r>
              <a:rPr sz="1800" spc="-200" dirty="0">
                <a:solidFill>
                  <a:srgbClr val="FFFFFF"/>
                </a:solidFill>
                <a:latin typeface="Arial"/>
                <a:cs typeface="Arial"/>
              </a:rPr>
              <a:t>Voice</a:t>
            </a:r>
            <a:r>
              <a:rPr sz="1800" spc="-2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0" dirty="0">
                <a:solidFill>
                  <a:srgbClr val="FFFFFF"/>
                </a:solidFill>
                <a:latin typeface="Arial"/>
                <a:cs typeface="Arial"/>
              </a:rPr>
              <a:t>tone</a:t>
            </a:r>
            <a:endParaRPr sz="1800">
              <a:latin typeface="Arial"/>
              <a:cs typeface="Arial"/>
            </a:endParaRPr>
          </a:p>
          <a:p>
            <a:pPr marL="2810510">
              <a:lnSpc>
                <a:spcPct val="100000"/>
              </a:lnSpc>
              <a:spcBef>
                <a:spcPts val="1465"/>
              </a:spcBef>
            </a:pPr>
            <a:r>
              <a:rPr sz="2400" spc="-25" dirty="0">
                <a:solidFill>
                  <a:srgbClr val="EBB118"/>
                </a:solidFill>
                <a:latin typeface="Corbel"/>
                <a:cs typeface="Corbel"/>
              </a:rPr>
              <a:t>02.</a:t>
            </a:r>
            <a:endParaRPr sz="2400">
              <a:latin typeface="Corbel"/>
              <a:cs typeface="Corbel"/>
            </a:endParaRPr>
          </a:p>
          <a:p>
            <a:pPr marR="5080" algn="r">
              <a:lnSpc>
                <a:spcPts val="3454"/>
              </a:lnSpc>
              <a:spcBef>
                <a:spcPts val="285"/>
              </a:spcBef>
            </a:pPr>
            <a:r>
              <a:rPr sz="3000" spc="-100" dirty="0">
                <a:solidFill>
                  <a:srgbClr val="FFFFFF"/>
                </a:solidFill>
                <a:latin typeface="Corbel"/>
                <a:cs typeface="Corbel"/>
              </a:rPr>
              <a:t>Logo</a:t>
            </a:r>
            <a:r>
              <a:rPr sz="3000" spc="-165" dirty="0">
                <a:solidFill>
                  <a:srgbClr val="FFFFFF"/>
                </a:solidFill>
                <a:latin typeface="Corbel"/>
                <a:cs typeface="Corbel"/>
              </a:rPr>
              <a:t> </a:t>
            </a:r>
            <a:r>
              <a:rPr sz="3000" spc="-10" dirty="0">
                <a:solidFill>
                  <a:srgbClr val="FFFFFF"/>
                </a:solidFill>
                <a:latin typeface="Corbel"/>
                <a:cs typeface="Corbel"/>
              </a:rPr>
              <a:t>guidelines</a:t>
            </a:r>
            <a:endParaRPr sz="3000">
              <a:latin typeface="Corbel"/>
              <a:cs typeface="Corbel"/>
            </a:endParaRPr>
          </a:p>
          <a:p>
            <a:pPr marL="2247900" marR="5080" indent="-384810" algn="r">
              <a:lnSpc>
                <a:spcPts val="1900"/>
              </a:lnSpc>
              <a:spcBef>
                <a:spcPts val="135"/>
              </a:spcBef>
            </a:pPr>
            <a:r>
              <a:rPr sz="1800" spc="-185" dirty="0">
                <a:solidFill>
                  <a:srgbClr val="FFFFFF"/>
                </a:solidFill>
                <a:latin typeface="Arial"/>
                <a:cs typeface="Arial"/>
              </a:rPr>
              <a:t>Visual</a:t>
            </a:r>
            <a:r>
              <a:rPr sz="18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65" dirty="0">
                <a:solidFill>
                  <a:srgbClr val="FFFFFF"/>
                </a:solidFill>
                <a:latin typeface="Arial"/>
                <a:cs typeface="Arial"/>
              </a:rPr>
              <a:t>guidelines </a:t>
            </a:r>
            <a:r>
              <a:rPr sz="1800" spc="-200" dirty="0">
                <a:solidFill>
                  <a:srgbClr val="FFFFFF"/>
                </a:solidFill>
                <a:latin typeface="Arial"/>
                <a:cs typeface="Arial"/>
              </a:rPr>
              <a:t>Typography</a:t>
            </a:r>
            <a:endParaRPr sz="1800">
              <a:latin typeface="Arial"/>
              <a:cs typeface="Arial"/>
            </a:endParaRPr>
          </a:p>
          <a:p>
            <a:pPr marR="5715" algn="r">
              <a:lnSpc>
                <a:spcPts val="1595"/>
              </a:lnSpc>
            </a:pPr>
            <a:r>
              <a:rPr sz="1800" spc="-200" dirty="0">
                <a:solidFill>
                  <a:srgbClr val="FFFFFF"/>
                </a:solidFill>
                <a:latin typeface="Arial"/>
                <a:cs typeface="Arial"/>
              </a:rPr>
              <a:t>Image</a:t>
            </a:r>
            <a:r>
              <a:rPr sz="18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95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18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2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5" dirty="0">
                <a:solidFill>
                  <a:srgbClr val="FFFFFF"/>
                </a:solidFill>
                <a:latin typeface="Arial"/>
                <a:cs typeface="Arial"/>
              </a:rPr>
              <a:t>guidance</a:t>
            </a:r>
            <a:endParaRPr sz="1800">
              <a:latin typeface="Arial"/>
              <a:cs typeface="Arial"/>
            </a:endParaRPr>
          </a:p>
          <a:p>
            <a:pPr marL="189230" marR="5080" indent="2002155" algn="r">
              <a:lnSpc>
                <a:spcPts val="1900"/>
              </a:lnSpc>
              <a:spcBef>
                <a:spcPts val="100"/>
              </a:spcBef>
            </a:pPr>
            <a:r>
              <a:rPr sz="1800" spc="-180" dirty="0">
                <a:solidFill>
                  <a:srgbClr val="FFFFFF"/>
                </a:solidFill>
                <a:latin typeface="Arial"/>
                <a:cs typeface="Arial"/>
              </a:rPr>
              <a:t>Iconography </a:t>
            </a:r>
            <a:r>
              <a:rPr sz="1800" spc="-215" dirty="0">
                <a:solidFill>
                  <a:srgbClr val="FFFFFF"/>
                </a:solidFill>
                <a:latin typeface="Arial"/>
                <a:cs typeface="Arial"/>
              </a:rPr>
              <a:t>Logo</a:t>
            </a:r>
            <a:r>
              <a:rPr sz="18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15" dirty="0">
                <a:solidFill>
                  <a:srgbClr val="FFFFFF"/>
                </a:solidFill>
                <a:latin typeface="Arial"/>
                <a:cs typeface="Arial"/>
              </a:rPr>
              <a:t>signage</a:t>
            </a:r>
            <a:r>
              <a:rPr sz="18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55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8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85" dirty="0">
                <a:solidFill>
                  <a:srgbClr val="FFFFFF"/>
                </a:solidFill>
                <a:latin typeface="Arial"/>
                <a:cs typeface="Arial"/>
              </a:rPr>
              <a:t>merchandise</a:t>
            </a:r>
            <a:r>
              <a:rPr sz="1800" spc="-2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85" dirty="0">
                <a:solidFill>
                  <a:srgbClr val="FFFFFF"/>
                </a:solidFill>
                <a:latin typeface="Arial"/>
                <a:cs typeface="Arial"/>
              </a:rPr>
              <a:t>usage</a:t>
            </a:r>
            <a:endParaRPr sz="1800">
              <a:latin typeface="Arial"/>
              <a:cs typeface="Arial"/>
            </a:endParaRPr>
          </a:p>
          <a:p>
            <a:pPr marL="2827020">
              <a:lnSpc>
                <a:spcPts val="2845"/>
              </a:lnSpc>
              <a:spcBef>
                <a:spcPts val="1970"/>
              </a:spcBef>
            </a:pPr>
            <a:r>
              <a:rPr sz="2400" spc="-25" dirty="0">
                <a:solidFill>
                  <a:srgbClr val="EBB118"/>
                </a:solidFill>
                <a:latin typeface="Corbel"/>
                <a:cs typeface="Corbel"/>
              </a:rPr>
              <a:t>03.</a:t>
            </a:r>
            <a:endParaRPr sz="2400">
              <a:latin typeface="Corbel"/>
              <a:cs typeface="Corbel"/>
            </a:endParaRPr>
          </a:p>
          <a:p>
            <a:pPr marR="5715" algn="r">
              <a:lnSpc>
                <a:spcPts val="3410"/>
              </a:lnSpc>
            </a:pPr>
            <a:r>
              <a:rPr sz="3000" spc="-10" dirty="0">
                <a:solidFill>
                  <a:srgbClr val="FFFFFF"/>
                </a:solidFill>
                <a:latin typeface="Corbel"/>
                <a:cs typeface="Corbel"/>
              </a:rPr>
              <a:t>Governance</a:t>
            </a:r>
            <a:endParaRPr sz="3000">
              <a:latin typeface="Corbel"/>
              <a:cs typeface="Corbel"/>
            </a:endParaRPr>
          </a:p>
          <a:p>
            <a:pPr marL="1798955" marR="5715" indent="447675" algn="r">
              <a:lnSpc>
                <a:spcPts val="1900"/>
              </a:lnSpc>
              <a:spcBef>
                <a:spcPts val="125"/>
              </a:spcBef>
            </a:pPr>
            <a:r>
              <a:rPr sz="1800" spc="-210" dirty="0">
                <a:solidFill>
                  <a:srgbClr val="FFFFFF"/>
                </a:solidFill>
                <a:latin typeface="Arial"/>
                <a:cs typeface="Arial"/>
              </a:rPr>
              <a:t>Trademarks </a:t>
            </a:r>
            <a:r>
              <a:rPr sz="1800" spc="-160" dirty="0">
                <a:solidFill>
                  <a:srgbClr val="FFFFFF"/>
                </a:solidFill>
                <a:latin typeface="Arial"/>
                <a:cs typeface="Arial"/>
              </a:rPr>
              <a:t>Third</a:t>
            </a:r>
            <a:r>
              <a:rPr sz="1800" spc="-2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120" dirty="0">
                <a:solidFill>
                  <a:srgbClr val="FFFFFF"/>
                </a:solidFill>
                <a:latin typeface="Arial"/>
                <a:cs typeface="Arial"/>
              </a:rPr>
              <a:t>party</a:t>
            </a:r>
            <a:r>
              <a:rPr sz="1800" spc="-25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210" dirty="0">
                <a:solidFill>
                  <a:srgbClr val="FFFFFF"/>
                </a:solidFill>
                <a:latin typeface="Arial"/>
                <a:cs typeface="Arial"/>
              </a:rPr>
              <a:t>usage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0" dirty="0">
                <a:solidFill>
                  <a:srgbClr val="FFFFFF"/>
                </a:solidFill>
              </a:rPr>
              <a:t>01.</a:t>
            </a:r>
            <a:r>
              <a:rPr spc="-85" dirty="0">
                <a:solidFill>
                  <a:srgbClr val="FFFFFF"/>
                </a:solidFill>
              </a:rPr>
              <a:t> </a:t>
            </a:r>
            <a:r>
              <a:rPr spc="-100" dirty="0">
                <a:solidFill>
                  <a:srgbClr val="FFFFFF"/>
                </a:solidFill>
              </a:rPr>
              <a:t>Inside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spc="-35" dirty="0">
                <a:solidFill>
                  <a:srgbClr val="FFFFFF"/>
                </a:solidFill>
              </a:rPr>
              <a:t>our</a:t>
            </a:r>
            <a:r>
              <a:rPr spc="-75" dirty="0">
                <a:solidFill>
                  <a:srgbClr val="FFFFFF"/>
                </a:solidFill>
              </a:rPr>
              <a:t> </a:t>
            </a:r>
            <a:r>
              <a:rPr spc="-55" dirty="0">
                <a:solidFill>
                  <a:srgbClr val="FFFFFF"/>
                </a:solidFill>
              </a:rPr>
              <a:t>brand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63048" y="433870"/>
            <a:ext cx="8032115" cy="915669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ct val="89000"/>
              </a:lnSpc>
              <a:spcBef>
                <a:spcPts val="375"/>
              </a:spcBef>
            </a:pPr>
            <a:r>
              <a:rPr sz="2100" spc="-7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100" spc="-1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Arial"/>
                <a:cs typeface="Arial"/>
              </a:rPr>
              <a:t>section,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outline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5" dirty="0">
                <a:solidFill>
                  <a:srgbClr val="FFFFFF"/>
                </a:solidFill>
                <a:latin typeface="Arial"/>
                <a:cs typeface="Arial"/>
              </a:rPr>
              <a:t>building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Arial"/>
                <a:cs typeface="Arial"/>
              </a:rPr>
              <a:t>blocks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40" dirty="0">
                <a:solidFill>
                  <a:srgbClr val="FFFFFF"/>
                </a:solidFill>
                <a:latin typeface="Arial"/>
                <a:cs typeface="Arial"/>
              </a:rPr>
              <a:t>Kigen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brand, </a:t>
            </a:r>
            <a:r>
              <a:rPr sz="2100" spc="-70" dirty="0">
                <a:solidFill>
                  <a:srgbClr val="FFFFFF"/>
                </a:solidFill>
                <a:latin typeface="Arial"/>
                <a:cs typeface="Arial"/>
              </a:rPr>
              <a:t>including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00" dirty="0">
                <a:solidFill>
                  <a:srgbClr val="FFFFFF"/>
                </a:solidFill>
                <a:latin typeface="Arial"/>
                <a:cs typeface="Arial"/>
              </a:rPr>
              <a:t>stand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Arial"/>
                <a:cs typeface="Arial"/>
              </a:rPr>
              <a:t>for,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30" dirty="0">
                <a:solidFill>
                  <a:srgbClr val="FFFFFF"/>
                </a:solidFill>
                <a:latin typeface="Arial"/>
                <a:cs typeface="Arial"/>
              </a:rPr>
              <a:t>sets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60" dirty="0">
                <a:solidFill>
                  <a:srgbClr val="FFFFFF"/>
                </a:solidFill>
                <a:latin typeface="Arial"/>
                <a:cs typeface="Arial"/>
              </a:rPr>
              <a:t>us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Arial"/>
                <a:cs typeface="Arial"/>
              </a:rPr>
              <a:t>apart,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80" dirty="0">
                <a:solidFill>
                  <a:srgbClr val="FFFFFF"/>
                </a:solidFill>
                <a:latin typeface="Arial"/>
                <a:cs typeface="Arial"/>
              </a:rPr>
              <a:t>why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we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25" dirty="0">
                <a:solidFill>
                  <a:srgbClr val="FFFFFF"/>
                </a:solidFill>
                <a:latin typeface="Arial"/>
                <a:cs typeface="Arial"/>
              </a:rPr>
              <a:t>choose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words 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14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60" dirty="0">
                <a:solidFill>
                  <a:srgbClr val="FFFFFF"/>
                </a:solidFill>
                <a:latin typeface="Arial"/>
                <a:cs typeface="Arial"/>
              </a:rPr>
              <a:t>how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05" dirty="0">
                <a:solidFill>
                  <a:srgbClr val="FFFFFF"/>
                </a:solidFill>
                <a:latin typeface="Arial"/>
                <a:cs typeface="Arial"/>
              </a:rPr>
              <a:t>show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80" dirty="0">
                <a:solidFill>
                  <a:srgbClr val="FFFFFF"/>
                </a:solidFill>
                <a:latin typeface="Arial"/>
                <a:cs typeface="Arial"/>
              </a:rPr>
              <a:t>up</a:t>
            </a:r>
            <a:r>
              <a:rPr sz="2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world.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314325"/>
            <a:ext cx="6030595" cy="0"/>
          </a:xfrm>
          <a:custGeom>
            <a:avLst/>
            <a:gdLst/>
            <a:ahLst/>
            <a:cxnLst/>
            <a:rect l="l" t="t" r="r" b="b"/>
            <a:pathLst>
              <a:path w="6030595">
                <a:moveTo>
                  <a:pt x="0" y="0"/>
                </a:moveTo>
                <a:lnTo>
                  <a:pt x="6030000" y="0"/>
                </a:lnTo>
              </a:path>
            </a:pathLst>
          </a:custGeom>
          <a:ln w="6346">
            <a:solidFill>
              <a:srgbClr val="0868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36509" y="314325"/>
            <a:ext cx="4551680" cy="0"/>
          </a:xfrm>
          <a:custGeom>
            <a:avLst/>
            <a:gdLst/>
            <a:ahLst/>
            <a:cxnLst/>
            <a:rect l="l" t="t" r="r" b="b"/>
            <a:pathLst>
              <a:path w="4551680">
                <a:moveTo>
                  <a:pt x="0" y="0"/>
                </a:moveTo>
                <a:lnTo>
                  <a:pt x="4551204" y="0"/>
                </a:lnTo>
              </a:path>
            </a:pathLst>
          </a:custGeom>
          <a:ln w="6346">
            <a:solidFill>
              <a:srgbClr val="0868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39750" y="1061211"/>
            <a:ext cx="5942965" cy="4469765"/>
          </a:xfrm>
          <a:prstGeom prst="rect">
            <a:avLst/>
          </a:prstGeom>
        </p:spPr>
        <p:txBody>
          <a:bodyPr vert="horz" wrap="square" lIns="0" tIns="74295" rIns="0" bIns="0" rtlCol="0">
            <a:spAutoFit/>
          </a:bodyPr>
          <a:lstStyle/>
          <a:p>
            <a:pPr marL="12700" marR="5080">
              <a:lnSpc>
                <a:spcPct val="89900"/>
              </a:lnSpc>
              <a:spcBef>
                <a:spcPts val="585"/>
              </a:spcBef>
            </a:pPr>
            <a:r>
              <a:rPr sz="4000" spc="-135" dirty="0">
                <a:solidFill>
                  <a:srgbClr val="333E48"/>
                </a:solidFill>
                <a:latin typeface="Arial"/>
                <a:cs typeface="Arial"/>
              </a:rPr>
              <a:t>At</a:t>
            </a:r>
            <a:r>
              <a:rPr sz="4000" spc="-1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254" dirty="0">
                <a:solidFill>
                  <a:srgbClr val="333E48"/>
                </a:solidFill>
                <a:latin typeface="Arial"/>
                <a:cs typeface="Arial"/>
              </a:rPr>
              <a:t>Kigen,</a:t>
            </a:r>
            <a:r>
              <a:rPr sz="4000" spc="-1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114" dirty="0">
                <a:solidFill>
                  <a:srgbClr val="333E48"/>
                </a:solidFill>
                <a:latin typeface="Arial"/>
                <a:cs typeface="Arial"/>
              </a:rPr>
              <a:t>we’re</a:t>
            </a:r>
            <a:r>
              <a:rPr sz="4000" spc="-1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200" dirty="0">
                <a:solidFill>
                  <a:srgbClr val="333E48"/>
                </a:solidFill>
                <a:latin typeface="Arial"/>
                <a:cs typeface="Arial"/>
              </a:rPr>
              <a:t>making</a:t>
            </a:r>
            <a:r>
              <a:rPr sz="4000" spc="-1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333E48"/>
                </a:solidFill>
                <a:latin typeface="Arial"/>
                <a:cs typeface="Arial"/>
              </a:rPr>
              <a:t>the future</a:t>
            </a:r>
            <a:r>
              <a:rPr sz="4000" spc="-229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333E48"/>
                </a:solidFill>
                <a:latin typeface="Arial"/>
                <a:cs typeface="Arial"/>
              </a:rPr>
              <a:t>of</a:t>
            </a:r>
            <a:r>
              <a:rPr sz="4000" spc="-21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235" dirty="0">
                <a:solidFill>
                  <a:srgbClr val="333E48"/>
                </a:solidFill>
                <a:latin typeface="Arial"/>
                <a:cs typeface="Arial"/>
              </a:rPr>
              <a:t>secure</a:t>
            </a:r>
            <a:r>
              <a:rPr sz="4000" spc="-21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95" dirty="0">
                <a:solidFill>
                  <a:srgbClr val="333E48"/>
                </a:solidFill>
                <a:latin typeface="Arial"/>
                <a:cs typeface="Arial"/>
              </a:rPr>
              <a:t>connectivity </a:t>
            </a:r>
            <a:r>
              <a:rPr sz="4000" spc="-155" dirty="0">
                <a:solidFill>
                  <a:srgbClr val="333E48"/>
                </a:solidFill>
                <a:latin typeface="Arial"/>
                <a:cs typeface="Arial"/>
              </a:rPr>
              <a:t>simple.</a:t>
            </a:r>
            <a:r>
              <a:rPr sz="4000" spc="-20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409" dirty="0">
                <a:solidFill>
                  <a:srgbClr val="04BDE5"/>
                </a:solidFill>
                <a:latin typeface="Arial"/>
                <a:cs typeface="Arial"/>
              </a:rPr>
              <a:t>As</a:t>
            </a:r>
            <a:r>
              <a:rPr sz="4000" spc="-20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4000" spc="-170" dirty="0">
                <a:solidFill>
                  <a:srgbClr val="04BDE5"/>
                </a:solidFill>
                <a:latin typeface="Arial"/>
                <a:cs typeface="Arial"/>
              </a:rPr>
              <a:t>simple</a:t>
            </a:r>
            <a:r>
              <a:rPr sz="4000" spc="-20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4000" spc="-380" dirty="0">
                <a:solidFill>
                  <a:srgbClr val="04BDE5"/>
                </a:solidFill>
                <a:latin typeface="Arial"/>
                <a:cs typeface="Arial"/>
              </a:rPr>
              <a:t>as</a:t>
            </a:r>
            <a:r>
              <a:rPr sz="4000" spc="-204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4000" spc="114" dirty="0">
                <a:solidFill>
                  <a:srgbClr val="04BDE5"/>
                </a:solidFill>
                <a:latin typeface="Arial"/>
                <a:cs typeface="Arial"/>
              </a:rPr>
              <a:t>it</a:t>
            </a:r>
            <a:r>
              <a:rPr sz="4000" spc="-20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4000" spc="-295" dirty="0">
                <a:solidFill>
                  <a:srgbClr val="04BDE5"/>
                </a:solidFill>
                <a:latin typeface="Arial"/>
                <a:cs typeface="Arial"/>
              </a:rPr>
              <a:t>can </a:t>
            </a:r>
            <a:r>
              <a:rPr sz="4000" spc="-180" dirty="0">
                <a:solidFill>
                  <a:srgbClr val="04BDE5"/>
                </a:solidFill>
                <a:latin typeface="Arial"/>
                <a:cs typeface="Arial"/>
              </a:rPr>
              <a:t>be.</a:t>
            </a:r>
            <a:r>
              <a:rPr sz="4000" spc="-185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4000" spc="-225" dirty="0">
                <a:solidFill>
                  <a:srgbClr val="333E48"/>
                </a:solidFill>
                <a:latin typeface="Arial"/>
                <a:cs typeface="Arial"/>
              </a:rPr>
              <a:t>Together</a:t>
            </a:r>
            <a:r>
              <a:rPr sz="4000" spc="-1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dirty="0">
                <a:solidFill>
                  <a:srgbClr val="333E48"/>
                </a:solidFill>
                <a:latin typeface="Arial"/>
                <a:cs typeface="Arial"/>
              </a:rPr>
              <a:t>with</a:t>
            </a:r>
            <a:r>
              <a:rPr sz="4000" spc="-1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333E48"/>
                </a:solidFill>
                <a:latin typeface="Arial"/>
                <a:cs typeface="Arial"/>
              </a:rPr>
              <a:t>our </a:t>
            </a:r>
            <a:r>
              <a:rPr sz="4000" spc="-130" dirty="0">
                <a:solidFill>
                  <a:srgbClr val="333E48"/>
                </a:solidFill>
                <a:latin typeface="Arial"/>
                <a:cs typeface="Arial"/>
              </a:rPr>
              <a:t>partners</a:t>
            </a:r>
            <a:r>
              <a:rPr sz="4000" spc="-204" dirty="0">
                <a:solidFill>
                  <a:srgbClr val="333E48"/>
                </a:solidFill>
                <a:latin typeface="Arial"/>
                <a:cs typeface="Arial"/>
              </a:rPr>
              <a:t> and</a:t>
            </a:r>
            <a:r>
              <a:rPr sz="4000" spc="-200" dirty="0">
                <a:solidFill>
                  <a:srgbClr val="333E48"/>
                </a:solidFill>
                <a:latin typeface="Arial"/>
                <a:cs typeface="Arial"/>
              </a:rPr>
              <a:t> customers</a:t>
            </a:r>
            <a:r>
              <a:rPr sz="4000" spc="-204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333E48"/>
                </a:solidFill>
                <a:latin typeface="Arial"/>
                <a:cs typeface="Arial"/>
              </a:rPr>
              <a:t>we </a:t>
            </a:r>
            <a:r>
              <a:rPr sz="4000" spc="-195" dirty="0">
                <a:solidFill>
                  <a:srgbClr val="333E48"/>
                </a:solidFill>
                <a:latin typeface="Arial"/>
                <a:cs typeface="Arial"/>
              </a:rPr>
              <a:t>are</a:t>
            </a:r>
            <a:r>
              <a:rPr sz="4000" spc="-20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160" dirty="0">
                <a:solidFill>
                  <a:srgbClr val="333E48"/>
                </a:solidFill>
                <a:latin typeface="Arial"/>
                <a:cs typeface="Arial"/>
              </a:rPr>
              <a:t>unlocking</a:t>
            </a:r>
            <a:r>
              <a:rPr sz="4000" spc="-1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25" dirty="0">
                <a:solidFill>
                  <a:srgbClr val="333E48"/>
                </a:solidFill>
                <a:latin typeface="Arial"/>
                <a:cs typeface="Arial"/>
              </a:rPr>
              <a:t>new </a:t>
            </a:r>
            <a:r>
              <a:rPr sz="4000" spc="-50" dirty="0">
                <a:solidFill>
                  <a:srgbClr val="333E48"/>
                </a:solidFill>
                <a:latin typeface="Arial"/>
                <a:cs typeface="Arial"/>
              </a:rPr>
              <a:t>opportunity</a:t>
            </a:r>
            <a:r>
              <a:rPr sz="4000" spc="-21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380" dirty="0">
                <a:solidFill>
                  <a:srgbClr val="333E48"/>
                </a:solidFill>
                <a:latin typeface="Arial"/>
                <a:cs typeface="Arial"/>
              </a:rPr>
              <a:t>as</a:t>
            </a:r>
            <a:r>
              <a:rPr sz="4000" spc="-21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60" dirty="0">
                <a:solidFill>
                  <a:srgbClr val="333E48"/>
                </a:solidFill>
                <a:latin typeface="Arial"/>
                <a:cs typeface="Arial"/>
              </a:rPr>
              <a:t>the</a:t>
            </a:r>
            <a:r>
              <a:rPr sz="4000" spc="-21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4000" spc="-320" dirty="0">
                <a:solidFill>
                  <a:srgbClr val="333E48"/>
                </a:solidFill>
                <a:latin typeface="Arial"/>
                <a:cs typeface="Arial"/>
              </a:rPr>
              <a:t>SIM </a:t>
            </a:r>
            <a:r>
              <a:rPr sz="4000" spc="-90" dirty="0">
                <a:solidFill>
                  <a:srgbClr val="333E48"/>
                </a:solidFill>
                <a:latin typeface="Arial"/>
                <a:cs typeface="Arial"/>
              </a:rPr>
              <a:t>evolves.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5</a:t>
            </a:fld>
            <a:endParaRPr spc="-5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866659" y="1138428"/>
            <a:ext cx="44507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For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over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15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years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we’ve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partnered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20" dirty="0">
                <a:solidFill>
                  <a:srgbClr val="333E48"/>
                </a:solidFill>
                <a:latin typeface="Corbel"/>
                <a:cs typeface="Corbel"/>
              </a:rPr>
              <a:t>with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customers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to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unlock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new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growth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with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new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ways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of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securing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Corbel"/>
                <a:cs typeface="Corbel"/>
              </a:rPr>
              <a:t>connectivity.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66659" y="2357628"/>
            <a:ext cx="4537710" cy="2997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7314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We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are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willing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to</a:t>
            </a:r>
            <a:r>
              <a:rPr sz="2000" spc="-4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rethinking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the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Corbel"/>
                <a:cs typeface="Corbel"/>
              </a:rPr>
              <a:t>future,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believe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in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the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art</a:t>
            </a:r>
            <a:r>
              <a:rPr sz="2000" spc="-1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of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the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possible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and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to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set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in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motion</a:t>
            </a:r>
            <a:r>
              <a:rPr sz="2000" spc="-2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transformation</a:t>
            </a:r>
            <a:r>
              <a:rPr sz="2000" spc="-20" dirty="0">
                <a:solidFill>
                  <a:srgbClr val="333E48"/>
                </a:solidFill>
                <a:latin typeface="Corbel"/>
                <a:cs typeface="Corbel"/>
              </a:rPr>
              <a:t> technology.</a:t>
            </a:r>
            <a:r>
              <a:rPr sz="2000" spc="-8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Our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vision</a:t>
            </a:r>
            <a:r>
              <a:rPr sz="2000" spc="-4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is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world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where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every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device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can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connect</a:t>
            </a:r>
            <a:r>
              <a:rPr sz="2000" spc="-4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securely</a:t>
            </a:r>
            <a:r>
              <a:rPr sz="2000" spc="-4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and</a:t>
            </a:r>
            <a:r>
              <a:rPr sz="2000" spc="-4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Corbel"/>
                <a:cs typeface="Corbel"/>
              </a:rPr>
              <a:t>reliably.</a:t>
            </a:r>
            <a:endParaRPr sz="2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310"/>
              </a:spcBef>
            </a:pPr>
            <a:endParaRPr sz="2000">
              <a:latin typeface="Corbel"/>
              <a:cs typeface="Corbel"/>
            </a:endParaRPr>
          </a:p>
          <a:p>
            <a:pPr marL="12700" marR="5080">
              <a:lnSpc>
                <a:spcPct val="90300"/>
              </a:lnSpc>
            </a:pP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Please</a:t>
            </a:r>
            <a:r>
              <a:rPr sz="2000" spc="-3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use</a:t>
            </a:r>
            <a:r>
              <a:rPr sz="2000" spc="-3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“Kigen”</a:t>
            </a:r>
            <a:r>
              <a:rPr sz="2000" spc="-3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as</a:t>
            </a:r>
            <a:r>
              <a:rPr sz="2000" spc="-3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an</a:t>
            </a:r>
            <a:r>
              <a:rPr sz="2000" spc="-4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adjective</a:t>
            </a:r>
            <a:r>
              <a:rPr sz="2000" spc="-3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86889"/>
                </a:solidFill>
                <a:latin typeface="Corbel"/>
                <a:cs typeface="Corbel"/>
              </a:rPr>
              <a:t>followed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by</a:t>
            </a:r>
            <a:r>
              <a:rPr sz="2000" spc="-3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a</a:t>
            </a:r>
            <a:r>
              <a:rPr sz="2000" spc="-3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description</a:t>
            </a:r>
            <a:r>
              <a:rPr sz="2000" spc="-4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of</a:t>
            </a:r>
            <a:r>
              <a:rPr sz="2000" spc="-2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the</a:t>
            </a:r>
            <a:r>
              <a:rPr sz="2000" spc="-2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services</a:t>
            </a:r>
            <a:r>
              <a:rPr sz="2000" spc="-3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we</a:t>
            </a:r>
            <a:r>
              <a:rPr sz="2000" spc="-2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86889"/>
                </a:solidFill>
                <a:latin typeface="Corbel"/>
                <a:cs typeface="Corbel"/>
              </a:rPr>
              <a:t>offer.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“Kigen”</a:t>
            </a:r>
            <a:r>
              <a:rPr sz="2000" spc="-3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should</a:t>
            </a:r>
            <a:r>
              <a:rPr sz="2000" spc="-2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not</a:t>
            </a:r>
            <a:r>
              <a:rPr sz="2000" spc="-2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be</a:t>
            </a:r>
            <a:r>
              <a:rPr sz="2000" spc="-2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used</a:t>
            </a:r>
            <a:r>
              <a:rPr sz="2000" spc="-2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as</a:t>
            </a:r>
            <a:r>
              <a:rPr sz="2000" spc="-3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a</a:t>
            </a:r>
            <a:r>
              <a:rPr sz="2000" spc="-3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verb,</a:t>
            </a:r>
            <a:r>
              <a:rPr sz="2000" spc="-3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86889"/>
                </a:solidFill>
                <a:latin typeface="Corbel"/>
                <a:cs typeface="Corbel"/>
              </a:rPr>
              <a:t>plural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or</a:t>
            </a:r>
            <a:r>
              <a:rPr sz="2000" spc="-1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86889"/>
                </a:solidFill>
                <a:latin typeface="Corbel"/>
                <a:cs typeface="Corbel"/>
              </a:rPr>
              <a:t>possessive.</a:t>
            </a:r>
            <a:endParaRPr sz="2000">
              <a:latin typeface="Corbel"/>
              <a:cs typeface="Corbe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2450" y="314325"/>
            <a:ext cx="6030595" cy="0"/>
          </a:xfrm>
          <a:custGeom>
            <a:avLst/>
            <a:gdLst/>
            <a:ahLst/>
            <a:cxnLst/>
            <a:rect l="l" t="t" r="r" b="b"/>
            <a:pathLst>
              <a:path w="6030595">
                <a:moveTo>
                  <a:pt x="0" y="0"/>
                </a:moveTo>
                <a:lnTo>
                  <a:pt x="6030000" y="0"/>
                </a:lnTo>
              </a:path>
            </a:pathLst>
          </a:custGeom>
          <a:ln w="6346">
            <a:solidFill>
              <a:srgbClr val="0868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9750" y="1391411"/>
            <a:ext cx="7636509" cy="4256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spc="-10" dirty="0">
                <a:solidFill>
                  <a:srgbClr val="04BDE5"/>
                </a:solidFill>
                <a:latin typeface="Corbel"/>
                <a:cs typeface="Corbel"/>
              </a:rPr>
              <a:t>Challenge</a:t>
            </a:r>
            <a:endParaRPr sz="2000">
              <a:latin typeface="Corbel"/>
              <a:cs typeface="Corbel"/>
            </a:endParaRPr>
          </a:p>
          <a:p>
            <a:pPr marL="12700" marR="297815">
              <a:lnSpc>
                <a:spcPct val="100000"/>
              </a:lnSpc>
            </a:pPr>
            <a:r>
              <a:rPr sz="2000" spc="-155" dirty="0">
                <a:solidFill>
                  <a:srgbClr val="333E48"/>
                </a:solidFill>
                <a:latin typeface="Arial"/>
                <a:cs typeface="Arial"/>
              </a:rPr>
              <a:t>SIM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14" dirty="0">
                <a:solidFill>
                  <a:srgbClr val="333E48"/>
                </a:solidFill>
                <a:latin typeface="Arial"/>
                <a:cs typeface="Arial"/>
              </a:rPr>
              <a:t>is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evolving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5" dirty="0">
                <a:solidFill>
                  <a:srgbClr val="333E48"/>
                </a:solidFill>
                <a:latin typeface="Arial"/>
                <a:cs typeface="Arial"/>
              </a:rPr>
              <a:t>and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brings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65" dirty="0">
                <a:solidFill>
                  <a:srgbClr val="333E48"/>
                </a:solidFill>
                <a:latin typeface="Arial"/>
                <a:cs typeface="Arial"/>
              </a:rPr>
              <a:t>a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333E48"/>
                </a:solidFill>
                <a:latin typeface="Arial"/>
                <a:cs typeface="Arial"/>
              </a:rPr>
              <a:t>tectonic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Arial"/>
                <a:cs typeface="Arial"/>
              </a:rPr>
              <a:t>shift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333E48"/>
                </a:solidFill>
                <a:latin typeface="Arial"/>
                <a:cs typeface="Arial"/>
              </a:rPr>
              <a:t>in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333E48"/>
                </a:solidFill>
                <a:latin typeface="Arial"/>
                <a:cs typeface="Arial"/>
              </a:rPr>
              <a:t>security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333E48"/>
                </a:solidFill>
                <a:latin typeface="Arial"/>
                <a:cs typeface="Arial"/>
              </a:rPr>
              <a:t>foundations.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Arial"/>
                <a:cs typeface="Arial"/>
              </a:rPr>
              <a:t>Our </a:t>
            </a:r>
            <a:r>
              <a:rPr sz="2000" spc="-65" dirty="0">
                <a:solidFill>
                  <a:srgbClr val="333E48"/>
                </a:solidFill>
                <a:latin typeface="Arial"/>
                <a:cs typeface="Arial"/>
              </a:rPr>
              <a:t>partners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5" dirty="0">
                <a:solidFill>
                  <a:srgbClr val="333E48"/>
                </a:solidFill>
                <a:latin typeface="Arial"/>
                <a:cs typeface="Arial"/>
              </a:rPr>
              <a:t>and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customers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need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to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navigate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333E48"/>
                </a:solidFill>
                <a:latin typeface="Arial"/>
                <a:cs typeface="Arial"/>
              </a:rPr>
              <a:t>uncomfortable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14" dirty="0">
                <a:solidFill>
                  <a:srgbClr val="333E48"/>
                </a:solidFill>
                <a:latin typeface="Arial"/>
                <a:cs typeface="Arial"/>
              </a:rPr>
              <a:t>choices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95" dirty="0">
                <a:solidFill>
                  <a:srgbClr val="333E48"/>
                </a:solidFill>
                <a:latin typeface="Arial"/>
                <a:cs typeface="Arial"/>
              </a:rPr>
              <a:t>as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Arial"/>
                <a:cs typeface="Arial"/>
              </a:rPr>
              <a:t>the </a:t>
            </a:r>
            <a:r>
              <a:rPr sz="2000" spc="-65" dirty="0">
                <a:solidFill>
                  <a:srgbClr val="333E48"/>
                </a:solidFill>
                <a:latin typeface="Arial"/>
                <a:cs typeface="Arial"/>
              </a:rPr>
              <a:t>market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333E48"/>
                </a:solidFill>
                <a:latin typeface="Arial"/>
                <a:cs typeface="Arial"/>
              </a:rPr>
              <a:t>disrupts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with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new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14" dirty="0">
                <a:solidFill>
                  <a:srgbClr val="333E48"/>
                </a:solidFill>
                <a:latin typeface="Arial"/>
                <a:cs typeface="Arial"/>
              </a:rPr>
              <a:t>demands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333E48"/>
                </a:solidFill>
                <a:latin typeface="Arial"/>
                <a:cs typeface="Arial"/>
              </a:rPr>
              <a:t>driven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by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connected </a:t>
            </a:r>
            <a:r>
              <a:rPr sz="2000" spc="-10" dirty="0">
                <a:solidFill>
                  <a:srgbClr val="333E48"/>
                </a:solidFill>
                <a:latin typeface="Arial"/>
                <a:cs typeface="Arial"/>
              </a:rPr>
              <a:t>lifestyles.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ts val="2255"/>
              </a:lnSpc>
            </a:pPr>
            <a:r>
              <a:rPr sz="2000" spc="-10" dirty="0">
                <a:solidFill>
                  <a:srgbClr val="04BDE5"/>
                </a:solidFill>
                <a:latin typeface="Corbel"/>
                <a:cs typeface="Corbel"/>
              </a:rPr>
              <a:t>Solution</a:t>
            </a:r>
            <a:endParaRPr sz="2000">
              <a:latin typeface="Corbel"/>
              <a:cs typeface="Corbel"/>
            </a:endParaRPr>
          </a:p>
          <a:p>
            <a:pPr marL="12700" marR="5080">
              <a:lnSpc>
                <a:spcPts val="2210"/>
              </a:lnSpc>
              <a:spcBef>
                <a:spcPts val="85"/>
              </a:spcBef>
            </a:pPr>
            <a:r>
              <a:rPr sz="2000" spc="-150" dirty="0">
                <a:solidFill>
                  <a:srgbClr val="333E48"/>
                </a:solidFill>
                <a:latin typeface="Arial"/>
                <a:cs typeface="Arial"/>
              </a:rPr>
              <a:t>Kigen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65" dirty="0">
                <a:solidFill>
                  <a:srgbClr val="333E48"/>
                </a:solidFill>
                <a:latin typeface="Arial"/>
                <a:cs typeface="Arial"/>
              </a:rPr>
              <a:t>offers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65" dirty="0">
                <a:solidFill>
                  <a:srgbClr val="333E48"/>
                </a:solidFill>
                <a:latin typeface="Arial"/>
                <a:cs typeface="Arial"/>
              </a:rPr>
              <a:t>a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333E48"/>
                </a:solidFill>
                <a:latin typeface="Arial"/>
                <a:cs typeface="Arial"/>
              </a:rPr>
              <a:t>path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45" dirty="0">
                <a:solidFill>
                  <a:srgbClr val="333E48"/>
                </a:solidFill>
                <a:latin typeface="Arial"/>
                <a:cs typeface="Arial"/>
              </a:rPr>
              <a:t>forward.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333E48"/>
                </a:solidFill>
                <a:latin typeface="Arial"/>
                <a:cs typeface="Arial"/>
              </a:rPr>
              <a:t>In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ever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evolving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technology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333E48"/>
                </a:solidFill>
                <a:latin typeface="Arial"/>
                <a:cs typeface="Arial"/>
              </a:rPr>
              <a:t>world,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we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are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Arial"/>
                <a:cs typeface="Arial"/>
              </a:rPr>
              <a:t>the trustworthy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55" dirty="0">
                <a:solidFill>
                  <a:srgbClr val="333E48"/>
                </a:solidFill>
                <a:latin typeface="Arial"/>
                <a:cs typeface="Arial"/>
              </a:rPr>
              <a:t>path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that</a:t>
            </a:r>
            <a:r>
              <a:rPr sz="2000" spc="-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connects</a:t>
            </a:r>
            <a:r>
              <a:rPr sz="2000" spc="-7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to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Arial"/>
                <a:cs typeface="Arial"/>
              </a:rPr>
              <a:t>opportunity.</a:t>
            </a:r>
            <a:endParaRPr sz="2000">
              <a:latin typeface="Arial"/>
              <a:cs typeface="Arial"/>
            </a:endParaRPr>
          </a:p>
          <a:p>
            <a:pPr marL="12700" marR="381000">
              <a:lnSpc>
                <a:spcPts val="2110"/>
              </a:lnSpc>
              <a:spcBef>
                <a:spcPts val="655"/>
              </a:spcBef>
            </a:pP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Meaning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333E48"/>
                </a:solidFill>
                <a:latin typeface="Arial"/>
                <a:cs typeface="Arial"/>
              </a:rPr>
              <a:t>‘origin’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333E48"/>
                </a:solidFill>
                <a:latin typeface="Arial"/>
                <a:cs typeface="Arial"/>
              </a:rPr>
              <a:t>in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55" dirty="0">
                <a:solidFill>
                  <a:srgbClr val="333E48"/>
                </a:solidFill>
                <a:latin typeface="Arial"/>
                <a:cs typeface="Arial"/>
              </a:rPr>
              <a:t>Japanese,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50" dirty="0">
                <a:solidFill>
                  <a:srgbClr val="333E48"/>
                </a:solidFill>
                <a:latin typeface="Arial"/>
                <a:cs typeface="Arial"/>
              </a:rPr>
              <a:t>Kigen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14" dirty="0">
                <a:solidFill>
                  <a:srgbClr val="333E48"/>
                </a:solidFill>
                <a:latin typeface="Arial"/>
                <a:cs typeface="Arial"/>
              </a:rPr>
              <a:t>leads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to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20" dirty="0">
                <a:solidFill>
                  <a:srgbClr val="333E48"/>
                </a:solidFill>
                <a:latin typeface="Arial"/>
                <a:cs typeface="Arial"/>
              </a:rPr>
              <a:t>an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era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of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14" dirty="0">
                <a:solidFill>
                  <a:srgbClr val="333E48"/>
                </a:solidFill>
                <a:latin typeface="Arial"/>
                <a:cs typeface="Arial"/>
              </a:rPr>
              <a:t>secure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by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35" dirty="0">
                <a:solidFill>
                  <a:srgbClr val="333E48"/>
                </a:solidFill>
                <a:latin typeface="Arial"/>
                <a:cs typeface="Arial"/>
              </a:rPr>
              <a:t>design 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connected</a:t>
            </a:r>
            <a:r>
              <a:rPr sz="2000" spc="-7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Arial"/>
                <a:cs typeface="Arial"/>
              </a:rPr>
              <a:t>things.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75"/>
              </a:spcBef>
            </a:pP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solidFill>
                  <a:srgbClr val="04BDE5"/>
                </a:solidFill>
                <a:latin typeface="Corbel"/>
                <a:cs typeface="Corbel"/>
              </a:rPr>
              <a:t>Result</a:t>
            </a:r>
            <a:endParaRPr sz="2000">
              <a:latin typeface="Corbel"/>
              <a:cs typeface="Corbel"/>
            </a:endParaRPr>
          </a:p>
          <a:p>
            <a:pPr marL="12700" marR="81280">
              <a:lnSpc>
                <a:spcPct val="100000"/>
              </a:lnSpc>
            </a:pPr>
            <a:r>
              <a:rPr sz="2000" spc="-20" dirty="0">
                <a:solidFill>
                  <a:srgbClr val="333E48"/>
                </a:solidFill>
                <a:latin typeface="Arial"/>
                <a:cs typeface="Arial"/>
              </a:rPr>
              <a:t>With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25" dirty="0">
                <a:solidFill>
                  <a:srgbClr val="333E48"/>
                </a:solidFill>
                <a:latin typeface="Arial"/>
                <a:cs typeface="Arial"/>
              </a:rPr>
              <a:t>Kigen,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25" dirty="0">
                <a:solidFill>
                  <a:srgbClr val="333E48"/>
                </a:solidFill>
                <a:latin typeface="Arial"/>
                <a:cs typeface="Arial"/>
              </a:rPr>
              <a:t>business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25" dirty="0">
                <a:solidFill>
                  <a:srgbClr val="333E48"/>
                </a:solidFill>
                <a:latin typeface="Arial"/>
                <a:cs typeface="Arial"/>
              </a:rPr>
              <a:t>have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Arial"/>
                <a:cs typeface="Arial"/>
              </a:rPr>
              <a:t>the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60" dirty="0">
                <a:solidFill>
                  <a:srgbClr val="333E48"/>
                </a:solidFill>
                <a:latin typeface="Arial"/>
                <a:cs typeface="Arial"/>
              </a:rPr>
              <a:t>power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to</a:t>
            </a:r>
            <a:r>
              <a:rPr sz="2000" spc="-10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get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closer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to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Arial"/>
                <a:cs typeface="Arial"/>
              </a:rPr>
              <a:t>their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customers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Arial"/>
                <a:cs typeface="Arial"/>
              </a:rPr>
              <a:t>and offer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70" dirty="0">
                <a:solidFill>
                  <a:srgbClr val="333E48"/>
                </a:solidFill>
                <a:latin typeface="Arial"/>
                <a:cs typeface="Arial"/>
              </a:rPr>
              <a:t>security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333E48"/>
                </a:solidFill>
                <a:latin typeface="Arial"/>
                <a:cs typeface="Arial"/>
              </a:rPr>
              <a:t>through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25" dirty="0">
                <a:solidFill>
                  <a:srgbClr val="333E48"/>
                </a:solidFill>
                <a:latin typeface="Arial"/>
                <a:cs typeface="Arial"/>
              </a:rPr>
              <a:t>SIM,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25" dirty="0">
                <a:solidFill>
                  <a:srgbClr val="333E48"/>
                </a:solidFill>
                <a:latin typeface="Arial"/>
                <a:cs typeface="Arial"/>
              </a:rPr>
              <a:t>eSIM,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10" dirty="0">
                <a:solidFill>
                  <a:srgbClr val="333E48"/>
                </a:solidFill>
                <a:latin typeface="Arial"/>
                <a:cs typeface="Arial"/>
              </a:rPr>
              <a:t>iSIM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95" dirty="0">
                <a:solidFill>
                  <a:srgbClr val="333E48"/>
                </a:solidFill>
                <a:latin typeface="Arial"/>
                <a:cs typeface="Arial"/>
              </a:rPr>
              <a:t>as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50" dirty="0">
                <a:solidFill>
                  <a:srgbClr val="333E48"/>
                </a:solidFill>
                <a:latin typeface="Arial"/>
                <a:cs typeface="Arial"/>
              </a:rPr>
              <a:t>they</a:t>
            </a:r>
            <a:r>
              <a:rPr sz="2000" spc="-10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Arial"/>
                <a:cs typeface="Arial"/>
              </a:rPr>
              <a:t>choose.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6</a:t>
            </a:fld>
            <a:endParaRPr spc="-50" dirty="0"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39750" y="406400"/>
            <a:ext cx="3853179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5" dirty="0"/>
              <a:t>Why</a:t>
            </a:r>
            <a:r>
              <a:rPr spc="-85" dirty="0"/>
              <a:t> </a:t>
            </a:r>
            <a:r>
              <a:rPr spc="-130" dirty="0"/>
              <a:t>does</a:t>
            </a:r>
            <a:r>
              <a:rPr spc="-80" dirty="0"/>
              <a:t> </a:t>
            </a:r>
            <a:r>
              <a:rPr spc="-35" dirty="0"/>
              <a:t>the</a:t>
            </a:r>
            <a:r>
              <a:rPr spc="-80" dirty="0"/>
              <a:t> </a:t>
            </a:r>
            <a:r>
              <a:rPr spc="-55" dirty="0"/>
              <a:t>industry</a:t>
            </a:r>
            <a:r>
              <a:rPr spc="-80" dirty="0"/>
              <a:t> </a:t>
            </a:r>
            <a:r>
              <a:rPr spc="-110" dirty="0"/>
              <a:t>need</a:t>
            </a:r>
            <a:r>
              <a:rPr spc="-85" dirty="0"/>
              <a:t> </a:t>
            </a:r>
            <a:r>
              <a:rPr spc="-110" dirty="0"/>
              <a:t>Kigen?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99054" y="1726691"/>
            <a:ext cx="5485765" cy="3683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985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We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found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inspiration</a:t>
            </a:r>
            <a:r>
              <a:rPr sz="2000" spc="-4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in</a:t>
            </a:r>
            <a:r>
              <a:rPr sz="2000" spc="-4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the</a:t>
            </a:r>
            <a:r>
              <a:rPr sz="2000" spc="-6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Japanese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for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origin</a:t>
            </a:r>
            <a:r>
              <a:rPr sz="2000" spc="-4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3E464C"/>
                </a:solidFill>
                <a:latin typeface="Corbel"/>
                <a:cs typeface="Corbel"/>
              </a:rPr>
              <a:t>or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‘genesis’,</a:t>
            </a:r>
            <a:r>
              <a:rPr sz="2000" spc="-3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as</a:t>
            </a:r>
            <a:r>
              <a:rPr sz="2000" spc="-2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we</a:t>
            </a:r>
            <a:r>
              <a:rPr sz="2000" spc="-2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want</a:t>
            </a:r>
            <a:r>
              <a:rPr sz="2000" spc="-2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a</a:t>
            </a:r>
            <a:r>
              <a:rPr sz="2000" spc="-3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world</a:t>
            </a:r>
            <a:r>
              <a:rPr sz="2000" spc="-2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where</a:t>
            </a:r>
            <a:r>
              <a:rPr sz="2000" spc="-2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all</a:t>
            </a:r>
            <a:r>
              <a:rPr sz="2000" spc="-2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3E464C"/>
                </a:solidFill>
                <a:latin typeface="Corbel"/>
                <a:cs typeface="Corbel"/>
              </a:rPr>
              <a:t>connected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things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and</a:t>
            </a:r>
            <a:r>
              <a:rPr sz="2000" spc="-3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their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data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flows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are</a:t>
            </a:r>
            <a:r>
              <a:rPr sz="2000" spc="-3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authenticated</a:t>
            </a:r>
            <a:r>
              <a:rPr sz="2000" spc="-3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at</a:t>
            </a:r>
            <a:r>
              <a:rPr sz="2000" spc="-3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3E464C"/>
                </a:solidFill>
                <a:latin typeface="Corbel"/>
                <a:cs typeface="Corbel"/>
              </a:rPr>
              <a:t>the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very </a:t>
            </a:r>
            <a:r>
              <a:rPr sz="2000" spc="-25" dirty="0">
                <a:solidFill>
                  <a:srgbClr val="3E464C"/>
                </a:solidFill>
                <a:latin typeface="Corbel"/>
                <a:cs typeface="Corbel"/>
              </a:rPr>
              <a:t>get-go.</a:t>
            </a:r>
            <a:endParaRPr sz="2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185"/>
              </a:spcBef>
            </a:pPr>
            <a:endParaRPr sz="2000">
              <a:latin typeface="Corbel"/>
              <a:cs typeface="Corbel"/>
            </a:endParaRPr>
          </a:p>
          <a:p>
            <a:pPr marL="12700" marR="384175">
              <a:lnSpc>
                <a:spcPct val="100000"/>
              </a:lnSpc>
            </a:pP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We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bring</a:t>
            </a:r>
            <a:r>
              <a:rPr sz="2000" spc="-3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ease</a:t>
            </a:r>
            <a:r>
              <a:rPr sz="2000" spc="-3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for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customers,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to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see</a:t>
            </a:r>
            <a:r>
              <a:rPr sz="2000" spc="-3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the</a:t>
            </a:r>
            <a:r>
              <a:rPr sz="2000" spc="-3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flow</a:t>
            </a:r>
            <a:r>
              <a:rPr sz="2000" spc="-4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to</a:t>
            </a:r>
            <a:r>
              <a:rPr sz="2000" spc="-3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spc="-50" dirty="0">
                <a:solidFill>
                  <a:srgbClr val="3E464C"/>
                </a:solidFill>
                <a:latin typeface="Corbel"/>
                <a:cs typeface="Corbel"/>
              </a:rPr>
              <a:t>a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world</a:t>
            </a:r>
            <a:r>
              <a:rPr sz="2000" spc="-30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otherwise</a:t>
            </a:r>
            <a:r>
              <a:rPr sz="2000" spc="-2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wary</a:t>
            </a:r>
            <a:r>
              <a:rPr sz="2000" spc="-2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E464C"/>
                </a:solidFill>
                <a:latin typeface="Corbel"/>
                <a:cs typeface="Corbel"/>
              </a:rPr>
              <a:t>of</a:t>
            </a:r>
            <a:r>
              <a:rPr sz="2000" spc="-25" dirty="0">
                <a:solidFill>
                  <a:srgbClr val="3E464C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3E464C"/>
                </a:solidFill>
                <a:latin typeface="Corbel"/>
                <a:cs typeface="Corbel"/>
              </a:rPr>
              <a:t>change.</a:t>
            </a:r>
            <a:endParaRPr sz="2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1180"/>
              </a:spcBef>
            </a:pPr>
            <a:endParaRPr sz="2000">
              <a:latin typeface="Corbel"/>
              <a:cs typeface="Corbel"/>
            </a:endParaRPr>
          </a:p>
          <a:p>
            <a:pPr marL="12700" marR="5080" algn="just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We</a:t>
            </a:r>
            <a:r>
              <a:rPr sz="2000" spc="-4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typically</a:t>
            </a:r>
            <a:r>
              <a:rPr sz="2000" spc="-3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pronounce</a:t>
            </a:r>
            <a:r>
              <a:rPr sz="2000" spc="-3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it</a:t>
            </a:r>
            <a:r>
              <a:rPr sz="2000" spc="-3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with</a:t>
            </a:r>
            <a:r>
              <a:rPr sz="2000" spc="-4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emphasis</a:t>
            </a:r>
            <a:r>
              <a:rPr sz="2000" spc="-3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on</a:t>
            </a:r>
            <a:r>
              <a:rPr sz="2000" spc="-4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the</a:t>
            </a:r>
            <a:r>
              <a:rPr sz="2000" spc="-3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086889"/>
                </a:solidFill>
                <a:latin typeface="Corbel"/>
                <a:cs typeface="Corbel"/>
              </a:rPr>
              <a:t>first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syllable:</a:t>
            </a:r>
            <a:r>
              <a:rPr sz="2000" spc="-10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i="1" spc="-145" dirty="0">
                <a:solidFill>
                  <a:srgbClr val="086889"/>
                </a:solidFill>
                <a:latin typeface="Arial"/>
                <a:cs typeface="Arial"/>
              </a:rPr>
              <a:t>kee-</a:t>
            </a:r>
            <a:r>
              <a:rPr sz="2000" i="1" spc="-125" dirty="0">
                <a:solidFill>
                  <a:srgbClr val="086889"/>
                </a:solidFill>
                <a:latin typeface="Arial"/>
                <a:cs typeface="Arial"/>
              </a:rPr>
              <a:t>gun.</a:t>
            </a:r>
            <a:r>
              <a:rPr sz="2000" i="1" spc="-15" dirty="0">
                <a:solidFill>
                  <a:srgbClr val="086889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But</a:t>
            </a:r>
            <a:r>
              <a:rPr sz="2000" spc="-9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we’re</a:t>
            </a:r>
            <a:r>
              <a:rPr sz="2000" spc="-1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not</a:t>
            </a:r>
            <a:r>
              <a:rPr sz="2000" spc="-1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prescriptive</a:t>
            </a:r>
            <a:r>
              <a:rPr sz="2000" spc="-1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about</a:t>
            </a:r>
            <a:r>
              <a:rPr sz="2000" spc="-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086889"/>
                </a:solidFill>
                <a:latin typeface="Corbel"/>
                <a:cs typeface="Corbel"/>
              </a:rPr>
              <a:t>it.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We</a:t>
            </a:r>
            <a:r>
              <a:rPr sz="2000" spc="-6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welcome</a:t>
            </a:r>
            <a:r>
              <a:rPr sz="2000" spc="-6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other</a:t>
            </a:r>
            <a:r>
              <a:rPr sz="2000" spc="-60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086889"/>
                </a:solidFill>
                <a:latin typeface="Corbel"/>
                <a:cs typeface="Corbel"/>
              </a:rPr>
              <a:t>pronunciations</a:t>
            </a:r>
            <a:r>
              <a:rPr sz="2000" spc="-65" dirty="0">
                <a:solidFill>
                  <a:srgbClr val="086889"/>
                </a:solidFill>
                <a:latin typeface="Corbel"/>
                <a:cs typeface="Corbel"/>
              </a:rPr>
              <a:t> </a:t>
            </a:r>
            <a:r>
              <a:rPr sz="2000" spc="-20" dirty="0">
                <a:solidFill>
                  <a:srgbClr val="086889"/>
                </a:solidFill>
                <a:latin typeface="Corbel"/>
                <a:cs typeface="Corbel"/>
              </a:rPr>
              <a:t>too.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140" dirty="0"/>
              <a:t>Security</a:t>
            </a:r>
            <a:r>
              <a:rPr spc="-155" dirty="0"/>
              <a:t> </a:t>
            </a:r>
            <a:r>
              <a:rPr spc="-160" dirty="0"/>
              <a:t>is</a:t>
            </a:r>
            <a:r>
              <a:rPr spc="-155" dirty="0"/>
              <a:t> </a:t>
            </a:r>
            <a:r>
              <a:rPr spc="-240" dirty="0"/>
              <a:t>a</a:t>
            </a:r>
            <a:r>
              <a:rPr spc="-155" dirty="0"/>
              <a:t> </a:t>
            </a:r>
            <a:r>
              <a:rPr spc="-30" dirty="0"/>
              <a:t>pillar</a:t>
            </a:r>
            <a:r>
              <a:rPr spc="-155" dirty="0"/>
              <a:t> </a:t>
            </a:r>
            <a:r>
              <a:rPr spc="-25" dirty="0"/>
              <a:t>of </a:t>
            </a:r>
            <a:r>
              <a:rPr spc="-90" dirty="0"/>
              <a:t>modern</a:t>
            </a:r>
            <a:r>
              <a:rPr spc="-120" dirty="0"/>
              <a:t> </a:t>
            </a:r>
            <a:r>
              <a:rPr spc="-150" dirty="0"/>
              <a:t>society.</a:t>
            </a:r>
            <a:r>
              <a:rPr spc="-114" dirty="0"/>
              <a:t> </a:t>
            </a:r>
            <a:r>
              <a:rPr spc="-25" dirty="0"/>
              <a:t>Our </a:t>
            </a:r>
            <a:r>
              <a:rPr spc="-150" dirty="0"/>
              <a:t>customers</a:t>
            </a:r>
            <a:r>
              <a:rPr spc="-145" dirty="0"/>
              <a:t> and </a:t>
            </a:r>
            <a:r>
              <a:rPr spc="-10" dirty="0"/>
              <a:t>partners </a:t>
            </a:r>
            <a:r>
              <a:rPr spc="-65" dirty="0"/>
              <a:t>work</a:t>
            </a:r>
            <a:r>
              <a:rPr spc="-145" dirty="0"/>
              <a:t> </a:t>
            </a:r>
            <a:r>
              <a:rPr dirty="0"/>
              <a:t>with</a:t>
            </a:r>
            <a:r>
              <a:rPr spc="-145" dirty="0"/>
              <a:t> </a:t>
            </a:r>
            <a:r>
              <a:rPr spc="-229" dirty="0"/>
              <a:t>us</a:t>
            </a:r>
            <a:r>
              <a:rPr spc="-145" dirty="0"/>
              <a:t> </a:t>
            </a:r>
            <a:r>
              <a:rPr dirty="0"/>
              <a:t>for</a:t>
            </a:r>
            <a:r>
              <a:rPr spc="-140" dirty="0"/>
              <a:t> </a:t>
            </a:r>
            <a:r>
              <a:rPr spc="-25" dirty="0"/>
              <a:t>the </a:t>
            </a:r>
            <a:r>
              <a:rPr spc="-100" dirty="0">
                <a:solidFill>
                  <a:srgbClr val="04BDE5"/>
                </a:solidFill>
              </a:rPr>
              <a:t>aspiration,</a:t>
            </a:r>
            <a:r>
              <a:rPr spc="-130" dirty="0">
                <a:solidFill>
                  <a:srgbClr val="04BDE5"/>
                </a:solidFill>
              </a:rPr>
              <a:t> </a:t>
            </a:r>
            <a:r>
              <a:rPr spc="-120" dirty="0">
                <a:solidFill>
                  <a:srgbClr val="04BDE5"/>
                </a:solidFill>
              </a:rPr>
              <a:t>confidence</a:t>
            </a:r>
            <a:r>
              <a:rPr spc="-135" dirty="0">
                <a:solidFill>
                  <a:srgbClr val="04BDE5"/>
                </a:solidFill>
              </a:rPr>
              <a:t> </a:t>
            </a:r>
            <a:r>
              <a:rPr spc="-25" dirty="0">
                <a:solidFill>
                  <a:srgbClr val="04BDE5"/>
                </a:solidFill>
              </a:rPr>
              <a:t>and trust</a:t>
            </a:r>
            <a:r>
              <a:rPr spc="-165" dirty="0">
                <a:solidFill>
                  <a:srgbClr val="04BDE5"/>
                </a:solidFill>
              </a:rPr>
              <a:t> </a:t>
            </a:r>
            <a:r>
              <a:rPr spc="-45" dirty="0"/>
              <a:t>our</a:t>
            </a:r>
            <a:r>
              <a:rPr spc="-150" dirty="0"/>
              <a:t> </a:t>
            </a:r>
            <a:r>
              <a:rPr spc="-170" dirty="0"/>
              <a:t>way</a:t>
            </a:r>
            <a:r>
              <a:rPr spc="-150" dirty="0"/>
              <a:t> </a:t>
            </a:r>
            <a:r>
              <a:rPr dirty="0"/>
              <a:t>of</a:t>
            </a:r>
            <a:r>
              <a:rPr spc="-160" dirty="0"/>
              <a:t> </a:t>
            </a:r>
            <a:r>
              <a:rPr spc="-10" dirty="0"/>
              <a:t>working </a:t>
            </a:r>
            <a:r>
              <a:rPr spc="-130" dirty="0"/>
              <a:t>brings</a:t>
            </a:r>
            <a:r>
              <a:rPr spc="-150" dirty="0"/>
              <a:t> </a:t>
            </a:r>
            <a:r>
              <a:rPr dirty="0"/>
              <a:t>for</a:t>
            </a:r>
            <a:r>
              <a:rPr spc="-145" dirty="0"/>
              <a:t> </a:t>
            </a:r>
            <a:r>
              <a:rPr spc="-40" dirty="0"/>
              <a:t>the</a:t>
            </a:r>
            <a:r>
              <a:rPr spc="-155" dirty="0"/>
              <a:t> avoidance </a:t>
            </a:r>
            <a:r>
              <a:rPr spc="-25" dirty="0"/>
              <a:t>of </a:t>
            </a:r>
            <a:r>
              <a:rPr spc="-110" dirty="0"/>
              <a:t>risk</a:t>
            </a:r>
            <a:r>
              <a:rPr spc="-160" dirty="0"/>
              <a:t> </a:t>
            </a:r>
            <a:r>
              <a:rPr spc="-30" dirty="0"/>
              <a:t>in</a:t>
            </a:r>
            <a:r>
              <a:rPr spc="-160" dirty="0"/>
              <a:t> </a:t>
            </a:r>
            <a:r>
              <a:rPr spc="-10" dirty="0"/>
              <a:t>their</a:t>
            </a:r>
            <a:r>
              <a:rPr spc="-155" dirty="0"/>
              <a:t> </a:t>
            </a:r>
            <a:r>
              <a:rPr spc="-10" dirty="0"/>
              <a:t>pivotal moments.</a:t>
            </a:r>
          </a:p>
        </p:txBody>
      </p:sp>
      <p:sp>
        <p:nvSpPr>
          <p:cNvPr id="4" name="object 4"/>
          <p:cNvSpPr/>
          <p:nvPr/>
        </p:nvSpPr>
        <p:spPr>
          <a:xfrm>
            <a:off x="552450" y="314325"/>
            <a:ext cx="4432935" cy="0"/>
          </a:xfrm>
          <a:custGeom>
            <a:avLst/>
            <a:gdLst/>
            <a:ahLst/>
            <a:cxnLst/>
            <a:rect l="l" t="t" r="r" b="b"/>
            <a:pathLst>
              <a:path w="4432935">
                <a:moveTo>
                  <a:pt x="0" y="0"/>
                </a:moveTo>
                <a:lnTo>
                  <a:pt x="4432924" y="0"/>
                </a:lnTo>
              </a:path>
            </a:pathLst>
          </a:custGeom>
          <a:ln w="6346">
            <a:solidFill>
              <a:srgbClr val="E8D9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9750" y="406400"/>
            <a:ext cx="12973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25" dirty="0"/>
              <a:t>Why</a:t>
            </a:r>
            <a:r>
              <a:rPr spc="-85" dirty="0"/>
              <a:t> </a:t>
            </a:r>
            <a:r>
              <a:rPr spc="-135" dirty="0"/>
              <a:t>Kigen?</a:t>
            </a:r>
          </a:p>
        </p:txBody>
      </p:sp>
      <p:sp>
        <p:nvSpPr>
          <p:cNvPr id="6" name="object 6"/>
          <p:cNvSpPr/>
          <p:nvPr/>
        </p:nvSpPr>
        <p:spPr>
          <a:xfrm>
            <a:off x="5323032" y="314325"/>
            <a:ext cx="5490210" cy="0"/>
          </a:xfrm>
          <a:custGeom>
            <a:avLst/>
            <a:gdLst/>
            <a:ahLst/>
            <a:cxnLst/>
            <a:rect l="l" t="t" r="r" b="b"/>
            <a:pathLst>
              <a:path w="5490209">
                <a:moveTo>
                  <a:pt x="0" y="0"/>
                </a:moveTo>
                <a:lnTo>
                  <a:pt x="5489948" y="0"/>
                </a:lnTo>
              </a:path>
            </a:pathLst>
          </a:custGeom>
          <a:ln w="6346">
            <a:solidFill>
              <a:srgbClr val="E8D91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045"/>
              </a:lnSpc>
            </a:pPr>
            <a:fld id="{81D60167-4931-47E6-BA6A-407CBD079E47}" type="slidenum">
              <a:rPr spc="-50" dirty="0"/>
              <a:t>7</a:t>
            </a:fld>
            <a:endParaRPr spc="-50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92125" y="6419132"/>
            <a:ext cx="6540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44"/>
              </a:lnSpc>
            </a:pPr>
            <a:r>
              <a:rPr sz="1000" spc="-50" dirty="0">
                <a:solidFill>
                  <a:srgbClr val="086889"/>
                </a:solidFill>
                <a:latin typeface="Corbel"/>
                <a:cs typeface="Corbel"/>
              </a:rPr>
              <a:t>8</a:t>
            </a:r>
            <a:endParaRPr sz="1000">
              <a:latin typeface="Corbel"/>
              <a:cs typeface="Corbe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76559" y="6358127"/>
            <a:ext cx="1146048" cy="313944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552450" y="314325"/>
            <a:ext cx="5172075" cy="0"/>
          </a:xfrm>
          <a:custGeom>
            <a:avLst/>
            <a:gdLst/>
            <a:ahLst/>
            <a:cxnLst/>
            <a:rect l="l" t="t" r="r" b="b"/>
            <a:pathLst>
              <a:path w="5172075">
                <a:moveTo>
                  <a:pt x="0" y="0"/>
                </a:moveTo>
                <a:lnTo>
                  <a:pt x="5171456" y="0"/>
                </a:lnTo>
              </a:path>
            </a:pathLst>
          </a:custGeom>
          <a:ln w="6346">
            <a:solidFill>
              <a:srgbClr val="E5EC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39750" y="975867"/>
            <a:ext cx="12979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150" dirty="0">
                <a:solidFill>
                  <a:srgbClr val="333E48"/>
                </a:solidFill>
              </a:rPr>
              <a:t>Empathy</a:t>
            </a:r>
            <a:endParaRPr sz="2800"/>
          </a:p>
        </p:txBody>
      </p:sp>
      <p:sp>
        <p:nvSpPr>
          <p:cNvPr id="6" name="object 6"/>
          <p:cNvSpPr txBox="1"/>
          <p:nvPr/>
        </p:nvSpPr>
        <p:spPr>
          <a:xfrm>
            <a:off x="539750" y="1388872"/>
            <a:ext cx="5370195" cy="459295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2000" b="1" spc="-114" dirty="0">
                <a:solidFill>
                  <a:srgbClr val="333E48"/>
                </a:solidFill>
                <a:latin typeface="Arial"/>
                <a:cs typeface="Arial"/>
              </a:rPr>
              <a:t>Curiosity.</a:t>
            </a:r>
            <a:r>
              <a:rPr sz="2000" b="1" spc="-12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b="1" spc="-25" dirty="0">
                <a:solidFill>
                  <a:srgbClr val="333E48"/>
                </a:solidFill>
                <a:latin typeface="Arial"/>
                <a:cs typeface="Arial"/>
              </a:rPr>
              <a:t>Understanding.</a:t>
            </a:r>
            <a:endParaRPr sz="20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190"/>
              </a:spcBef>
            </a:pP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We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are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willing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to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look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at</a:t>
            </a:r>
            <a:r>
              <a:rPr sz="1600" spc="-1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the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world</a:t>
            </a:r>
            <a:r>
              <a:rPr sz="1600" spc="-1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sideways,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086889"/>
                </a:solidFill>
                <a:latin typeface="Montserrat"/>
                <a:cs typeface="Montserrat"/>
              </a:rPr>
              <a:t>engage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and</a:t>
            </a:r>
            <a:r>
              <a:rPr sz="1600" spc="-3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learn.</a:t>
            </a:r>
            <a:r>
              <a:rPr sz="1600" spc="-4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We</a:t>
            </a:r>
            <a:r>
              <a:rPr sz="1600" spc="-4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are</a:t>
            </a:r>
            <a:r>
              <a:rPr sz="1600" spc="-3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thoughtful,</a:t>
            </a:r>
            <a:r>
              <a:rPr sz="1600" spc="-4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respectful</a:t>
            </a:r>
            <a:r>
              <a:rPr sz="1600" spc="-4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and </a:t>
            </a:r>
            <a:r>
              <a:rPr sz="1600" spc="-10" dirty="0">
                <a:solidFill>
                  <a:srgbClr val="086889"/>
                </a:solidFill>
                <a:latin typeface="Montserrat"/>
                <a:cs typeface="Montserrat"/>
              </a:rPr>
              <a:t>purposeful.</a:t>
            </a:r>
            <a:endParaRPr sz="1600">
              <a:latin typeface="Montserrat"/>
              <a:cs typeface="Montserrat"/>
            </a:endParaRPr>
          </a:p>
          <a:p>
            <a:pPr>
              <a:lnSpc>
                <a:spcPct val="100000"/>
              </a:lnSpc>
              <a:spcBef>
                <a:spcPts val="260"/>
              </a:spcBef>
            </a:pPr>
            <a:endParaRPr sz="1600">
              <a:latin typeface="Montserrat"/>
              <a:cs typeface="Montserrat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solidFill>
                  <a:srgbClr val="333E48"/>
                </a:solidFill>
                <a:latin typeface="Arial"/>
                <a:cs typeface="Arial"/>
              </a:rPr>
              <a:t>Competent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000" b="1" spc="-95" dirty="0">
                <a:solidFill>
                  <a:srgbClr val="333E48"/>
                </a:solidFill>
                <a:latin typeface="Arial"/>
                <a:cs typeface="Arial"/>
              </a:rPr>
              <a:t>Reliable.</a:t>
            </a:r>
            <a:r>
              <a:rPr sz="2000" b="1" spc="-15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33E48"/>
                </a:solidFill>
                <a:latin typeface="Arial"/>
                <a:cs typeface="Arial"/>
              </a:rPr>
              <a:t>Authentic.</a:t>
            </a:r>
            <a:endParaRPr sz="2000">
              <a:latin typeface="Arial"/>
              <a:cs typeface="Arial"/>
            </a:endParaRPr>
          </a:p>
          <a:p>
            <a:pPr marL="12700" marR="127635">
              <a:lnSpc>
                <a:spcPts val="1900"/>
              </a:lnSpc>
              <a:spcBef>
                <a:spcPts val="95"/>
              </a:spcBef>
            </a:pP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We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are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confident,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live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the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principles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of</a:t>
            </a:r>
            <a:r>
              <a:rPr sz="1600" spc="-3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086889"/>
                </a:solidFill>
                <a:latin typeface="Montserrat"/>
                <a:cs typeface="Montserrat"/>
              </a:rPr>
              <a:t>making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things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simple.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Spell</a:t>
            </a:r>
            <a:r>
              <a:rPr sz="1600" spc="-3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out,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drop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the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jargon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–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willing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to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cultivate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the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trust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to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help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move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things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086889"/>
                </a:solidFill>
                <a:latin typeface="Montserrat"/>
                <a:cs typeface="Montserrat"/>
              </a:rPr>
              <a:t>forward.</a:t>
            </a:r>
            <a:endParaRPr sz="1600">
              <a:latin typeface="Montserrat"/>
              <a:cs typeface="Montserrat"/>
            </a:endParaRPr>
          </a:p>
          <a:p>
            <a:pPr marL="12700">
              <a:lnSpc>
                <a:spcPts val="3595"/>
              </a:lnSpc>
              <a:spcBef>
                <a:spcPts val="1820"/>
              </a:spcBef>
            </a:pPr>
            <a:r>
              <a:rPr sz="3000" spc="-10" dirty="0">
                <a:solidFill>
                  <a:srgbClr val="333E48"/>
                </a:solidFill>
                <a:latin typeface="Arial"/>
                <a:cs typeface="Arial"/>
              </a:rPr>
              <a:t>Thriving</a:t>
            </a:r>
            <a:endParaRPr sz="3000">
              <a:latin typeface="Arial"/>
              <a:cs typeface="Arial"/>
            </a:endParaRPr>
          </a:p>
          <a:p>
            <a:pPr marL="12700">
              <a:lnSpc>
                <a:spcPts val="2395"/>
              </a:lnSpc>
            </a:pPr>
            <a:r>
              <a:rPr sz="2000" b="1" spc="-85" dirty="0">
                <a:solidFill>
                  <a:srgbClr val="333E48"/>
                </a:solidFill>
                <a:latin typeface="Arial"/>
                <a:cs typeface="Arial"/>
              </a:rPr>
              <a:t>Daring.</a:t>
            </a:r>
            <a:r>
              <a:rPr sz="2000" b="1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333E48"/>
                </a:solidFill>
                <a:latin typeface="Arial"/>
                <a:cs typeface="Arial"/>
              </a:rPr>
              <a:t>Imaginative</a:t>
            </a:r>
            <a:endParaRPr sz="2000">
              <a:latin typeface="Arial"/>
              <a:cs typeface="Arial"/>
            </a:endParaRPr>
          </a:p>
          <a:p>
            <a:pPr marL="12700" marR="45085">
              <a:lnSpc>
                <a:spcPts val="1900"/>
              </a:lnSpc>
              <a:spcBef>
                <a:spcPts val="195"/>
              </a:spcBef>
            </a:pP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We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are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revelling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in</a:t>
            </a:r>
            <a:r>
              <a:rPr sz="1600" spc="-1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the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opportunity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to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do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our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part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in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crafting</a:t>
            </a:r>
            <a:r>
              <a:rPr sz="1600" spc="-3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a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secure</a:t>
            </a:r>
            <a:r>
              <a:rPr sz="1600" spc="-3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future</a:t>
            </a:r>
            <a:r>
              <a:rPr sz="1600" spc="-3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and</a:t>
            </a:r>
            <a:r>
              <a:rPr sz="1600" spc="-3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supporting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others</a:t>
            </a:r>
            <a:r>
              <a:rPr sz="1600" spc="-3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in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doing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so.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We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are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courteous</a:t>
            </a:r>
            <a:r>
              <a:rPr sz="1600" spc="-1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however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bold</a:t>
            </a:r>
            <a:r>
              <a:rPr sz="1600" spc="-20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dirty="0">
                <a:solidFill>
                  <a:srgbClr val="086889"/>
                </a:solidFill>
                <a:latin typeface="Montserrat"/>
                <a:cs typeface="Montserrat"/>
              </a:rPr>
              <a:t>our</a:t>
            </a:r>
            <a:r>
              <a:rPr sz="1600" spc="-25" dirty="0">
                <a:solidFill>
                  <a:srgbClr val="086889"/>
                </a:solidFill>
                <a:latin typeface="Montserrat"/>
                <a:cs typeface="Montserrat"/>
              </a:rPr>
              <a:t> </a:t>
            </a:r>
            <a:r>
              <a:rPr sz="1600" spc="-10" dirty="0">
                <a:solidFill>
                  <a:srgbClr val="086889"/>
                </a:solidFill>
                <a:latin typeface="Montserrat"/>
                <a:cs typeface="Montserrat"/>
              </a:rPr>
              <a:t>vision.</a:t>
            </a:r>
            <a:endParaRPr sz="1600">
              <a:latin typeface="Montserrat"/>
              <a:cs typeface="Montserra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453744" y="314325"/>
            <a:ext cx="4085590" cy="0"/>
          </a:xfrm>
          <a:custGeom>
            <a:avLst/>
            <a:gdLst/>
            <a:ahLst/>
            <a:cxnLst/>
            <a:rect l="l" t="t" r="r" b="b"/>
            <a:pathLst>
              <a:path w="4085590">
                <a:moveTo>
                  <a:pt x="0" y="0"/>
                </a:moveTo>
                <a:lnTo>
                  <a:pt x="4085006" y="0"/>
                </a:lnTo>
              </a:path>
            </a:pathLst>
          </a:custGeom>
          <a:ln w="6346">
            <a:solidFill>
              <a:srgbClr val="E5ECE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39750" y="406400"/>
            <a:ext cx="379412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140" dirty="0">
                <a:solidFill>
                  <a:srgbClr val="086889"/>
                </a:solidFill>
                <a:latin typeface="Arial"/>
                <a:cs typeface="Arial"/>
              </a:rPr>
              <a:t>Kigen</a:t>
            </a:r>
            <a:r>
              <a:rPr sz="2100" spc="-95" dirty="0">
                <a:solidFill>
                  <a:srgbClr val="086889"/>
                </a:solidFill>
                <a:latin typeface="Arial"/>
                <a:cs typeface="Arial"/>
              </a:rPr>
              <a:t> </a:t>
            </a:r>
            <a:r>
              <a:rPr sz="2100" spc="-90" dirty="0">
                <a:solidFill>
                  <a:srgbClr val="086889"/>
                </a:solidFill>
                <a:latin typeface="Arial"/>
                <a:cs typeface="Arial"/>
              </a:rPr>
              <a:t>brand</a:t>
            </a:r>
            <a:r>
              <a:rPr sz="2100" spc="-95" dirty="0">
                <a:solidFill>
                  <a:srgbClr val="086889"/>
                </a:solidFill>
                <a:latin typeface="Arial"/>
                <a:cs typeface="Arial"/>
              </a:rPr>
              <a:t> </a:t>
            </a:r>
            <a:r>
              <a:rPr sz="2100" spc="-120" dirty="0">
                <a:solidFill>
                  <a:srgbClr val="086889"/>
                </a:solidFill>
                <a:latin typeface="Arial"/>
                <a:cs typeface="Arial"/>
              </a:rPr>
              <a:t>values</a:t>
            </a:r>
            <a:r>
              <a:rPr sz="2100" spc="-90" dirty="0">
                <a:solidFill>
                  <a:srgbClr val="086889"/>
                </a:solidFill>
                <a:latin typeface="Arial"/>
                <a:cs typeface="Arial"/>
              </a:rPr>
              <a:t> </a:t>
            </a:r>
            <a:r>
              <a:rPr sz="2100" spc="-114" dirty="0">
                <a:solidFill>
                  <a:srgbClr val="086889"/>
                </a:solidFill>
                <a:latin typeface="Arial"/>
                <a:cs typeface="Arial"/>
              </a:rPr>
              <a:t>and</a:t>
            </a:r>
            <a:r>
              <a:rPr sz="2100" spc="-95" dirty="0">
                <a:solidFill>
                  <a:srgbClr val="086889"/>
                </a:solidFill>
                <a:latin typeface="Arial"/>
                <a:cs typeface="Arial"/>
              </a:rPr>
              <a:t> </a:t>
            </a:r>
            <a:r>
              <a:rPr sz="2100" spc="-45" dirty="0">
                <a:solidFill>
                  <a:srgbClr val="086889"/>
                </a:solidFill>
                <a:latin typeface="Arial"/>
                <a:cs typeface="Arial"/>
              </a:rPr>
              <a:t>personality</a:t>
            </a:r>
            <a:endParaRPr sz="21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441044" y="949452"/>
            <a:ext cx="4039235" cy="888365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12700" marR="5080">
              <a:lnSpc>
                <a:spcPct val="91500"/>
              </a:lnSpc>
              <a:spcBef>
                <a:spcPts val="305"/>
              </a:spcBef>
            </a:pP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Our</a:t>
            </a:r>
            <a:r>
              <a:rPr sz="2000" spc="-4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brand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reflects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our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culture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and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values</a:t>
            </a:r>
            <a:r>
              <a:rPr sz="2000" spc="-2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as</a:t>
            </a:r>
            <a:r>
              <a:rPr sz="2000" spc="-2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company</a:t>
            </a:r>
            <a:r>
              <a:rPr sz="2000" spc="-2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and</a:t>
            </a:r>
            <a:r>
              <a:rPr sz="2000" spc="-1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is</a:t>
            </a:r>
            <a:r>
              <a:rPr sz="2000" spc="-2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an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Corbel"/>
                <a:cs typeface="Corbel"/>
              </a:rPr>
              <a:t>external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expression</a:t>
            </a:r>
            <a:r>
              <a:rPr sz="2000" spc="-4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of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us.</a:t>
            </a:r>
            <a:r>
              <a:rPr sz="2000" spc="-8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So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we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live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by</a:t>
            </a:r>
            <a:endParaRPr sz="2000">
              <a:latin typeface="Corbel"/>
              <a:cs typeface="Corbe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441044" y="2181859"/>
            <a:ext cx="283273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-275" dirty="0">
                <a:solidFill>
                  <a:srgbClr val="04BDE5"/>
                </a:solidFill>
                <a:latin typeface="Arial"/>
                <a:cs typeface="Arial"/>
              </a:rPr>
              <a:t>Be</a:t>
            </a:r>
            <a:r>
              <a:rPr sz="3000" spc="-14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3000" spc="-125" dirty="0">
                <a:solidFill>
                  <a:srgbClr val="04BDE5"/>
                </a:solidFill>
                <a:latin typeface="Arial"/>
                <a:cs typeface="Arial"/>
              </a:rPr>
              <a:t>excellent</a:t>
            </a:r>
            <a:r>
              <a:rPr sz="3000" spc="-145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3000" dirty="0">
                <a:solidFill>
                  <a:srgbClr val="04BDE5"/>
                </a:solidFill>
                <a:latin typeface="Arial"/>
                <a:cs typeface="Arial"/>
              </a:rPr>
              <a:t>to</a:t>
            </a:r>
            <a:r>
              <a:rPr sz="3000" spc="-130" dirty="0">
                <a:solidFill>
                  <a:srgbClr val="04BDE5"/>
                </a:solidFill>
                <a:latin typeface="Arial"/>
                <a:cs typeface="Arial"/>
              </a:rPr>
              <a:t> </a:t>
            </a:r>
            <a:r>
              <a:rPr sz="3000" spc="-25" dirty="0">
                <a:solidFill>
                  <a:srgbClr val="04BDE5"/>
                </a:solidFill>
                <a:latin typeface="Arial"/>
                <a:cs typeface="Arial"/>
              </a:rPr>
              <a:t>all.</a:t>
            </a:r>
            <a:endParaRPr sz="3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441044" y="3183635"/>
            <a:ext cx="4080510" cy="2896870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>
              <a:lnSpc>
                <a:spcPct val="89000"/>
              </a:lnSpc>
              <a:spcBef>
                <a:spcPts val="360"/>
              </a:spcBef>
            </a:pP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The</a:t>
            </a:r>
            <a:r>
              <a:rPr sz="2000" spc="-4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key</a:t>
            </a:r>
            <a:r>
              <a:rPr sz="2000" spc="-4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to</a:t>
            </a:r>
            <a:r>
              <a:rPr sz="2000" spc="-4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sounding</a:t>
            </a:r>
            <a:r>
              <a:rPr sz="2000" spc="-4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like</a:t>
            </a:r>
            <a:r>
              <a:rPr sz="2000" spc="-4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Kigen</a:t>
            </a:r>
            <a:r>
              <a:rPr sz="2000" spc="-5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is</a:t>
            </a:r>
            <a:r>
              <a:rPr sz="2000" spc="-4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to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speak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directly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and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20" dirty="0">
                <a:solidFill>
                  <a:srgbClr val="333E48"/>
                </a:solidFill>
                <a:latin typeface="Corbel"/>
                <a:cs typeface="Corbel"/>
              </a:rPr>
              <a:t>simply.</a:t>
            </a:r>
            <a:r>
              <a:rPr sz="2000" spc="-8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Show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we</a:t>
            </a:r>
            <a:r>
              <a:rPr sz="2000" spc="50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like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the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people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we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are</a:t>
            </a:r>
            <a:r>
              <a:rPr sz="2000" spc="-3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speaking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to,</a:t>
            </a:r>
            <a:r>
              <a:rPr sz="2000" spc="-3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and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proud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of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what</a:t>
            </a:r>
            <a:r>
              <a:rPr sz="2000" spc="-20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we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are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dirty="0">
                <a:solidFill>
                  <a:srgbClr val="333E48"/>
                </a:solidFill>
                <a:latin typeface="Corbel"/>
                <a:cs typeface="Corbel"/>
              </a:rPr>
              <a:t>talking</a:t>
            </a:r>
            <a:r>
              <a:rPr sz="2000" spc="-25" dirty="0">
                <a:solidFill>
                  <a:srgbClr val="333E48"/>
                </a:solidFill>
                <a:latin typeface="Corbel"/>
                <a:cs typeface="Corbe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Corbel"/>
                <a:cs typeface="Corbel"/>
              </a:rPr>
              <a:t>about.</a:t>
            </a:r>
            <a:endParaRPr sz="2000">
              <a:latin typeface="Corbel"/>
              <a:cs typeface="Corbel"/>
            </a:endParaRPr>
          </a:p>
          <a:p>
            <a:pPr>
              <a:lnSpc>
                <a:spcPct val="100000"/>
              </a:lnSpc>
              <a:spcBef>
                <a:spcPts val="780"/>
              </a:spcBef>
            </a:pPr>
            <a:endParaRPr sz="2000">
              <a:latin typeface="Corbel"/>
              <a:cs typeface="Corbel"/>
            </a:endParaRPr>
          </a:p>
          <a:p>
            <a:pPr marL="354965" indent="-342265">
              <a:lnSpc>
                <a:spcPct val="100000"/>
              </a:lnSpc>
              <a:buChar char="►"/>
              <a:tabLst>
                <a:tab pos="354965" algn="l"/>
              </a:tabLst>
            </a:pPr>
            <a:r>
              <a:rPr sz="2000" spc="-165" dirty="0">
                <a:solidFill>
                  <a:srgbClr val="333E48"/>
                </a:solidFill>
                <a:latin typeface="Arial"/>
                <a:cs typeface="Arial"/>
              </a:rPr>
              <a:t>Keep</a:t>
            </a:r>
            <a:r>
              <a:rPr sz="2000" spc="-9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60" dirty="0">
                <a:solidFill>
                  <a:srgbClr val="333E48"/>
                </a:solidFill>
                <a:latin typeface="Arial"/>
                <a:cs typeface="Arial"/>
              </a:rPr>
              <a:t>it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clear </a:t>
            </a:r>
            <a:r>
              <a:rPr sz="2000" spc="-105" dirty="0">
                <a:solidFill>
                  <a:srgbClr val="333E48"/>
                </a:solidFill>
                <a:latin typeface="Arial"/>
                <a:cs typeface="Arial"/>
              </a:rPr>
              <a:t>and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Arial"/>
                <a:cs typeface="Arial"/>
              </a:rPr>
              <a:t>concise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310"/>
              </a:spcBef>
              <a:buChar char="►"/>
              <a:tabLst>
                <a:tab pos="354965" algn="l"/>
              </a:tabLst>
            </a:pPr>
            <a:r>
              <a:rPr sz="2000" spc="-75" dirty="0">
                <a:solidFill>
                  <a:srgbClr val="333E48"/>
                </a:solidFill>
                <a:latin typeface="Arial"/>
                <a:cs typeface="Arial"/>
              </a:rPr>
              <a:t>Confident</a:t>
            </a:r>
            <a:r>
              <a:rPr sz="2000" spc="-10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but</a:t>
            </a:r>
            <a:r>
              <a:rPr sz="2000" spc="-13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not</a:t>
            </a:r>
            <a:r>
              <a:rPr sz="2000" spc="-12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Arial"/>
                <a:cs typeface="Arial"/>
              </a:rPr>
              <a:t>arrogant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09"/>
              </a:spcBef>
              <a:buChar char="►"/>
              <a:tabLst>
                <a:tab pos="354965" algn="l"/>
              </a:tabLst>
            </a:pPr>
            <a:r>
              <a:rPr sz="2000" spc="-45" dirty="0">
                <a:solidFill>
                  <a:srgbClr val="333E48"/>
                </a:solidFill>
                <a:latin typeface="Arial"/>
                <a:cs typeface="Arial"/>
              </a:rPr>
              <a:t>Intelligent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but</a:t>
            </a:r>
            <a:r>
              <a:rPr sz="2000" spc="-8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20" dirty="0">
                <a:solidFill>
                  <a:srgbClr val="333E48"/>
                </a:solidFill>
                <a:latin typeface="Arial"/>
                <a:cs typeface="Arial"/>
              </a:rPr>
              <a:t>speaking</a:t>
            </a:r>
            <a:r>
              <a:rPr sz="2000" spc="-8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to</a:t>
            </a:r>
            <a:r>
              <a:rPr sz="2000" spc="-9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Arial"/>
                <a:cs typeface="Arial"/>
              </a:rPr>
              <a:t>equals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285"/>
              </a:spcBef>
              <a:buChar char="►"/>
              <a:tabLst>
                <a:tab pos="354965" algn="l"/>
              </a:tabLst>
            </a:pPr>
            <a:r>
              <a:rPr sz="2000" spc="-65" dirty="0">
                <a:solidFill>
                  <a:srgbClr val="333E48"/>
                </a:solidFill>
                <a:latin typeface="Arial"/>
                <a:cs typeface="Arial"/>
              </a:rPr>
              <a:t>Helpful</a:t>
            </a:r>
            <a:r>
              <a:rPr sz="2000" spc="-105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but</a:t>
            </a:r>
            <a:r>
              <a:rPr sz="2000" spc="-13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333E48"/>
                </a:solidFill>
                <a:latin typeface="Arial"/>
                <a:cs typeface="Arial"/>
              </a:rPr>
              <a:t>not</a:t>
            </a:r>
            <a:r>
              <a:rPr sz="2000" spc="-120" dirty="0">
                <a:solidFill>
                  <a:srgbClr val="333E48"/>
                </a:solidFill>
                <a:latin typeface="Arial"/>
                <a:cs typeface="Arial"/>
              </a:rPr>
              <a:t> </a:t>
            </a:r>
            <a:r>
              <a:rPr sz="2000" spc="-10" dirty="0">
                <a:solidFill>
                  <a:srgbClr val="333E48"/>
                </a:solidFill>
                <a:latin typeface="Arial"/>
                <a:cs typeface="Arial"/>
              </a:rPr>
              <a:t>stifling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41744" y="6262255"/>
            <a:ext cx="309880" cy="326390"/>
          </a:xfrm>
          <a:custGeom>
            <a:avLst/>
            <a:gdLst/>
            <a:ahLst/>
            <a:cxnLst/>
            <a:rect l="l" t="t" r="r" b="b"/>
            <a:pathLst>
              <a:path w="309880" h="326390">
                <a:moveTo>
                  <a:pt x="309422" y="0"/>
                </a:moveTo>
                <a:lnTo>
                  <a:pt x="0" y="0"/>
                </a:lnTo>
                <a:lnTo>
                  <a:pt x="0" y="326275"/>
                </a:lnTo>
                <a:lnTo>
                  <a:pt x="309422" y="326275"/>
                </a:lnTo>
                <a:lnTo>
                  <a:pt x="3094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045"/>
              </a:lnSpc>
            </a:pPr>
            <a:r>
              <a:rPr dirty="0">
                <a:solidFill>
                  <a:srgbClr val="3E464C"/>
                </a:solidFill>
              </a:rPr>
              <a:t>©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2025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Kigen</a:t>
            </a:r>
            <a:r>
              <a:rPr spc="-15" dirty="0">
                <a:solidFill>
                  <a:srgbClr val="3E464C"/>
                </a:solidFill>
              </a:rPr>
              <a:t> </a:t>
            </a:r>
            <a:r>
              <a:rPr dirty="0">
                <a:solidFill>
                  <a:srgbClr val="3E464C"/>
                </a:solidFill>
              </a:rPr>
              <a:t>(UK)</a:t>
            </a:r>
            <a:r>
              <a:rPr spc="-10" dirty="0">
                <a:solidFill>
                  <a:srgbClr val="3E464C"/>
                </a:solidFill>
              </a:rPr>
              <a:t> Limited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0" dirty="0">
                <a:solidFill>
                  <a:srgbClr val="FFFFFF"/>
                </a:solidFill>
              </a:rPr>
              <a:t>02.</a:t>
            </a:r>
            <a:r>
              <a:rPr spc="-90" dirty="0">
                <a:solidFill>
                  <a:srgbClr val="FFFFFF"/>
                </a:solidFill>
              </a:rPr>
              <a:t> </a:t>
            </a:r>
            <a:r>
              <a:rPr spc="-155" dirty="0">
                <a:solidFill>
                  <a:srgbClr val="FFFFFF"/>
                </a:solidFill>
              </a:rPr>
              <a:t>Logo</a:t>
            </a:r>
            <a:r>
              <a:rPr spc="-75" dirty="0">
                <a:solidFill>
                  <a:srgbClr val="FFFFFF"/>
                </a:solidFill>
              </a:rPr>
              <a:t> guidelines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463048" y="433870"/>
            <a:ext cx="7647305" cy="638175"/>
          </a:xfrm>
          <a:prstGeom prst="rect">
            <a:avLst/>
          </a:prstGeom>
        </p:spPr>
        <p:txBody>
          <a:bodyPr vert="horz" wrap="square" lIns="0" tIns="45720" rIns="0" bIns="0" rtlCol="0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360"/>
              </a:spcBef>
            </a:pPr>
            <a:r>
              <a:rPr sz="2100" spc="-7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50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2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75" dirty="0">
                <a:solidFill>
                  <a:srgbClr val="FFFFFF"/>
                </a:solidFill>
                <a:latin typeface="Arial"/>
                <a:cs typeface="Arial"/>
              </a:rPr>
              <a:t>section,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we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FFFFFF"/>
                </a:solidFill>
                <a:latin typeface="Arial"/>
                <a:cs typeface="Arial"/>
              </a:rPr>
              <a:t>outline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100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85" dirty="0">
                <a:solidFill>
                  <a:srgbClr val="FFFFFF"/>
                </a:solidFill>
                <a:latin typeface="Arial"/>
                <a:cs typeface="Arial"/>
              </a:rPr>
              <a:t>best</a:t>
            </a:r>
            <a:r>
              <a:rPr sz="2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practices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50" dirty="0">
                <a:solidFill>
                  <a:srgbClr val="FFFFFF"/>
                </a:solidFill>
                <a:latin typeface="Arial"/>
                <a:cs typeface="Arial"/>
              </a:rPr>
              <a:t>use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100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3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1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140" dirty="0">
                <a:solidFill>
                  <a:srgbClr val="FFFFFF"/>
                </a:solidFill>
                <a:latin typeface="Arial"/>
                <a:cs typeface="Arial"/>
              </a:rPr>
              <a:t>Kigen</a:t>
            </a:r>
            <a:r>
              <a:rPr sz="2100" spc="-1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Arial"/>
                <a:cs typeface="Arial"/>
              </a:rPr>
              <a:t>brand </a:t>
            </a:r>
            <a:r>
              <a:rPr sz="2100" spc="-10" dirty="0">
                <a:solidFill>
                  <a:srgbClr val="FFFFFF"/>
                </a:solidFill>
                <a:latin typeface="Arial"/>
                <a:cs typeface="Arial"/>
              </a:rPr>
              <a:t>assets.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22988</TotalTime>
  <Words>1779</Words>
  <Application>Microsoft Macintosh PowerPoint</Application>
  <PresentationFormat>Widescreen</PresentationFormat>
  <Paragraphs>195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Apple SD Gothic Neo Light</vt:lpstr>
      <vt:lpstr>Microsoft YaHei</vt:lpstr>
      <vt:lpstr>ヒラギノ明朝 ProN W3</vt:lpstr>
      <vt:lpstr>Adelle Sans Devanagari Light</vt:lpstr>
      <vt:lpstr>Arial</vt:lpstr>
      <vt:lpstr>Corbel</vt:lpstr>
      <vt:lpstr>Montserrat</vt:lpstr>
      <vt:lpstr>Montserrat SemiBold</vt:lpstr>
      <vt:lpstr>Montserrat Thin</vt:lpstr>
      <vt:lpstr>Tahoma</vt:lpstr>
      <vt:lpstr>Times New Roman</vt:lpstr>
      <vt:lpstr>Office Theme</vt:lpstr>
      <vt:lpstr>Kigen Brand Book v3.0</vt:lpstr>
      <vt:lpstr>PowerPoint Presentation</vt:lpstr>
      <vt:lpstr>Inside Kigen’s brand</vt:lpstr>
      <vt:lpstr>01. Inside our brand</vt:lpstr>
      <vt:lpstr>For over 15 years we’ve partnered with customers to unlock new growth with new ways of securing connectivity.</vt:lpstr>
      <vt:lpstr>Why does the industry need Kigen?</vt:lpstr>
      <vt:lpstr>Why Kigen?</vt:lpstr>
      <vt:lpstr>Empathy</vt:lpstr>
      <vt:lpstr>02. Logo guidelines</vt:lpstr>
      <vt:lpstr>PowerPoint Presentation</vt:lpstr>
      <vt:lpstr>Logo</vt:lpstr>
      <vt:lpstr>Logo</vt:lpstr>
      <vt:lpstr>Logo</vt:lpstr>
      <vt:lpstr>Logo</vt:lpstr>
      <vt:lpstr>Typography</vt:lpstr>
      <vt:lpstr>Color Palette</vt:lpstr>
      <vt:lpstr>Branding Refresh </vt:lpstr>
      <vt:lpstr>Hashtag</vt:lpstr>
      <vt:lpstr>Video</vt:lpstr>
      <vt:lpstr>03. Governance</vt:lpstr>
      <vt:lpstr>Trademarks</vt:lpstr>
      <vt:lpstr>Using the Kigen corporate logo</vt:lpstr>
      <vt:lpstr>Using the Kigen corporate logo - continued</vt:lpstr>
      <vt:lpstr>Thank You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Aine Flynn</cp:lastModifiedBy>
  <cp:revision>3</cp:revision>
  <dcterms:created xsi:type="dcterms:W3CDTF">2025-06-17T11:34:52Z</dcterms:created>
  <dcterms:modified xsi:type="dcterms:W3CDTF">2025-10-23T07:55:24Z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2024-06-11T00:00:00Z</vt:filetime>
  </property>
  <property fmtid="{D5CDD505-2E9C-101B-9397-08002B2CF9AE}" pid="3" name="LastSaved">
    <vt:filetime>2025-06-17T00:00:00Z</vt:filetime>
  </property>
  <property fmtid="{D5CDD505-2E9C-101B-9397-08002B2CF9AE}" pid="4" name="Producer">
    <vt:lpwstr>macOS Version 13.0 (Build 22A380) Quartz PDFContext</vt:lpwstr>
  </property>
</Properties>
</file>