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31" r:id="rId4"/>
  </p:sldMasterIdLst>
  <p:notesMasterIdLst>
    <p:notesMasterId r:id="rId18"/>
  </p:notesMasterIdLst>
  <p:handoutMasterIdLst>
    <p:handoutMasterId r:id="rId19"/>
  </p:handoutMasterIdLst>
  <p:sldIdLst>
    <p:sldId id="471" r:id="rId5"/>
    <p:sldId id="2147377286" r:id="rId6"/>
    <p:sldId id="2147482714" r:id="rId7"/>
    <p:sldId id="2147482711" r:id="rId8"/>
    <p:sldId id="256" r:id="rId9"/>
    <p:sldId id="2147482713" r:id="rId10"/>
    <p:sldId id="2147377283" r:id="rId11"/>
    <p:sldId id="2147377112" r:id="rId12"/>
    <p:sldId id="2147482712" r:id="rId13"/>
    <p:sldId id="2147482710" r:id="rId14"/>
    <p:sldId id="2147482715" r:id="rId15"/>
    <p:sldId id="405" r:id="rId16"/>
    <p:sldId id="390" r:id="rId1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64C"/>
    <a:srgbClr val="086889"/>
    <a:srgbClr val="A5A5A5"/>
    <a:srgbClr val="E8D918"/>
    <a:srgbClr val="E5ECEB"/>
    <a:srgbClr val="04BEE5"/>
    <a:srgbClr val="00C1DE"/>
    <a:srgbClr val="95D600"/>
    <a:srgbClr val="FF6B00"/>
    <a:srgbClr val="FFC6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3" autoAdjust="0"/>
    <p:restoredTop sz="80595"/>
  </p:normalViewPr>
  <p:slideViewPr>
    <p:cSldViewPr snapToGrid="0">
      <p:cViewPr>
        <p:scale>
          <a:sx n="81" d="100"/>
          <a:sy n="81" d="100"/>
        </p:scale>
        <p:origin x="2080" y="3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3" d="100"/>
          <a:sy n="83" d="100"/>
        </p:scale>
        <p:origin x="278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B52217F-109B-4561-ACE4-BE073A308A21}" type="datetimeFigureOut">
              <a:rPr lang="en-US" altLang="en-US"/>
              <a:pPr>
                <a:defRPr/>
              </a:pPr>
              <a:t>6/9/26</a:t>
            </a:fld>
            <a:endParaRPr lang="en-US" alt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6/9/26</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0CA63-4334-DC8A-BC8B-0A7D43429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BD3BD-73C4-7CF8-79CA-E904120CE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2D8A3-5055-8731-7BA6-99E3482E7963}"/>
              </a:ext>
            </a:extLst>
          </p:cNvPr>
          <p:cNvSpPr>
            <a:spLocks noGrp="1"/>
          </p:cNvSpPr>
          <p:nvPr>
            <p:ph type="body" idx="1"/>
          </p:nvPr>
        </p:nvSpPr>
        <p:spPr/>
        <p:txBody>
          <a:bodyPr/>
          <a:lstStyle/>
          <a:p>
            <a:r>
              <a:rPr lang="en-US" dirty="0"/>
              <a:t>EU CRA</a:t>
            </a:r>
            <a:r>
              <a:rPr lang="en-GB" sz="1200" kern="1200" dirty="0">
                <a:solidFill>
                  <a:schemeClr val="tx1"/>
                </a:solidFill>
                <a:effectLst/>
                <a:latin typeface="+mn-lt"/>
                <a:ea typeface="ＭＳ Ｐゴシック" charset="0"/>
                <a:cs typeface="ＭＳ Ｐゴシック" charset="0"/>
              </a:rPr>
              <a:t> introduces horizontal cybersecurity requirements for all products with digital elements available on the market, ensuring a broad and consistent approach to cybersecurity</a:t>
            </a:r>
          </a:p>
          <a:p>
            <a:r>
              <a:rPr lang="en-GB" sz="1200" kern="1200" dirty="0">
                <a:solidFill>
                  <a:schemeClr val="tx1"/>
                </a:solidFill>
                <a:effectLst/>
                <a:latin typeface="+mn-lt"/>
                <a:ea typeface="ＭＳ Ｐゴシック" charset="0"/>
                <a:cs typeface="ＭＳ Ｐゴシック" charset="0"/>
              </a:rPr>
              <a:t>Penalties are significant and apply to all players: manufacturers, importers and distributors</a:t>
            </a:r>
          </a:p>
          <a:p>
            <a:r>
              <a:rPr lang="en-GB" sz="1200" kern="1200" dirty="0">
                <a:solidFill>
                  <a:schemeClr val="tx1"/>
                </a:solidFill>
                <a:effectLst/>
                <a:latin typeface="+mn-lt"/>
                <a:ea typeface="ＭＳ Ｐゴシック" charset="0"/>
                <a:cs typeface="ＭＳ Ｐゴシック" charset="0"/>
              </a:rPr>
              <a:t>Three things to note: Understand initial conformance documentation for your product, develop into your solution ways to identify, patch and resolve/mitigate vulnerabilities</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EU CRA also similar rules emerging in US, India, Japan and many others.</a:t>
            </a:r>
          </a:p>
          <a:p>
            <a:endParaRPr lang="en-GB" sz="120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a:extLst>
              <a:ext uri="{FF2B5EF4-FFF2-40B4-BE49-F238E27FC236}">
                <a16:creationId xmlns:a16="http://schemas.microsoft.com/office/drawing/2014/main" id="{B15024AB-FC43-AD01-C384-92C2DEED351F}"/>
              </a:ext>
            </a:extLst>
          </p:cNvPr>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a:p>
        </p:txBody>
      </p:sp>
    </p:spTree>
    <p:extLst>
      <p:ext uri="{BB962C8B-B14F-4D97-AF65-F5344CB8AC3E}">
        <p14:creationId xmlns:p14="http://schemas.microsoft.com/office/powerpoint/2010/main" val="666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Entered into Legislative Framework for the EU (hence driver is strengthening EU’s market positioning and posture) on Nov 20,2024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a:p>
        </p:txBody>
      </p:sp>
    </p:spTree>
    <p:extLst>
      <p:ext uri="{BB962C8B-B14F-4D97-AF65-F5344CB8AC3E}">
        <p14:creationId xmlns:p14="http://schemas.microsoft.com/office/powerpoint/2010/main" val="313865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eUICC components are critical and hence require third party risk </a:t>
            </a:r>
            <a:r>
              <a:rPr lang="en-US" dirty="0" err="1"/>
              <a:t>assement</a:t>
            </a:r>
            <a:r>
              <a:rPr lang="en-US" dirty="0"/>
              <a:t>. Module H is the one that defines the </a:t>
            </a:r>
            <a:r>
              <a:rPr lang="en-US" dirty="0" err="1"/>
              <a:t>patchability</a:t>
            </a:r>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a:p>
        </p:txBody>
      </p:sp>
    </p:spTree>
    <p:extLst>
      <p:ext uri="{BB962C8B-B14F-4D97-AF65-F5344CB8AC3E}">
        <p14:creationId xmlns:p14="http://schemas.microsoft.com/office/powerpoint/2010/main" val="33423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A key benefit of eSIM technology is that it is already</a:t>
            </a:r>
          </a:p>
          <a:p>
            <a:r>
              <a:rPr lang="en-GB" sz="1200" kern="1200" dirty="0">
                <a:solidFill>
                  <a:schemeClr val="tx1"/>
                </a:solidFill>
                <a:effectLst/>
                <a:latin typeface="+mn-lt"/>
                <a:ea typeface="ＭＳ Ｐゴシック" charset="0"/>
                <a:cs typeface="ＭＳ Ｐゴシック" charset="0"/>
              </a:rPr>
              <a:t>supported by an advanced, mature infrastructure that</a:t>
            </a:r>
          </a:p>
          <a:p>
            <a:r>
              <a:rPr lang="en-GB" sz="1200" kern="1200" dirty="0">
                <a:solidFill>
                  <a:schemeClr val="tx1"/>
                </a:solidFill>
                <a:effectLst/>
                <a:latin typeface="+mn-lt"/>
                <a:ea typeface="ＭＳ Ｐゴシック" charset="0"/>
                <a:cs typeface="ＭＳ Ｐゴシック" charset="0"/>
              </a:rPr>
              <a:t>promotes security and interoperability. A core element</a:t>
            </a:r>
          </a:p>
          <a:p>
            <a:r>
              <a:rPr lang="en-GB" sz="1200" kern="1200" dirty="0">
                <a:solidFill>
                  <a:schemeClr val="tx1"/>
                </a:solidFill>
                <a:effectLst/>
                <a:latin typeface="+mn-lt"/>
                <a:ea typeface="ＭＳ Ｐゴシック" charset="0"/>
                <a:cs typeface="ＭＳ Ｐゴシック" charset="0"/>
              </a:rPr>
              <a:t>of this infrastructure is the </a:t>
            </a:r>
            <a:r>
              <a:rPr lang="en-GB" sz="1200" b="1" kern="1200" dirty="0">
                <a:solidFill>
                  <a:schemeClr val="tx1"/>
                </a:solidFill>
                <a:effectLst/>
                <a:latin typeface="+mn-lt"/>
                <a:ea typeface="ＭＳ Ｐゴシック" charset="0"/>
                <a:cs typeface="ＭＳ Ｐゴシック" charset="0"/>
              </a:rPr>
              <a:t>eUICC Security Assurance</a:t>
            </a:r>
            <a:endParaRPr lang="en-GB" sz="1200" kern="1200" dirty="0">
              <a:solidFill>
                <a:schemeClr val="tx1"/>
              </a:solidFill>
              <a:effectLst/>
              <a:latin typeface="+mn-lt"/>
              <a:ea typeface="ＭＳ Ｐゴシック" charset="0"/>
              <a:cs typeface="ＭＳ Ｐゴシック" charset="0"/>
            </a:endParaRPr>
          </a:p>
          <a:p>
            <a:r>
              <a:rPr lang="en-GB" sz="1200" b="1" kern="1200" dirty="0">
                <a:solidFill>
                  <a:schemeClr val="tx1"/>
                </a:solidFill>
                <a:effectLst/>
                <a:latin typeface="+mn-lt"/>
                <a:ea typeface="ＭＳ Ｐゴシック" charset="0"/>
                <a:cs typeface="ＭＳ Ｐゴシック" charset="0"/>
              </a:rPr>
              <a:t>(</a:t>
            </a:r>
            <a:r>
              <a:rPr lang="en-GB" sz="1200" b="1" kern="1200" dirty="0" err="1">
                <a:solidFill>
                  <a:schemeClr val="tx1"/>
                </a:solidFill>
                <a:effectLst/>
                <a:latin typeface="+mn-lt"/>
                <a:ea typeface="ＭＳ Ｐゴシック" charset="0"/>
                <a:cs typeface="ＭＳ Ｐゴシック" charset="0"/>
              </a:rPr>
              <a:t>eSA</a:t>
            </a:r>
            <a:r>
              <a:rPr lang="en-GB" sz="1200" b="1" kern="1200" dirty="0">
                <a:solidFill>
                  <a:schemeClr val="tx1"/>
                </a:solidFill>
                <a:effectLst/>
                <a:latin typeface="+mn-lt"/>
                <a:ea typeface="ＭＳ Ｐゴシック" charset="0"/>
                <a:cs typeface="ＭＳ Ｐゴシック" charset="0"/>
              </a:rPr>
              <a:t>)</a:t>
            </a:r>
            <a:r>
              <a:rPr lang="en-GB" sz="1200" kern="1200" dirty="0">
                <a:solidFill>
                  <a:schemeClr val="tx1"/>
                </a:solidFill>
                <a:effectLst/>
                <a:latin typeface="+mn-lt"/>
                <a:ea typeface="ＭＳ Ｐゴシック" charset="0"/>
                <a:cs typeface="ＭＳ Ｐゴシック" charset="0"/>
              </a:rPr>
              <a:t>,</a:t>
            </a:r>
          </a:p>
          <a:p>
            <a:endParaRPr lang="en-GB" sz="1200" kern="1200" dirty="0">
              <a:solidFill>
                <a:schemeClr val="tx1"/>
              </a:solidFill>
              <a:effectLst/>
              <a:latin typeface="+mn-lt"/>
              <a:ea typeface="ＭＳ Ｐゴシック" charset="0"/>
              <a:cs typeface="ＭＳ Ｐゴシック" charset="0"/>
            </a:endParaRPr>
          </a:p>
          <a:p>
            <a:r>
              <a:rPr lang="en-GB" sz="1200" kern="1200" dirty="0" err="1">
                <a:solidFill>
                  <a:schemeClr val="tx1"/>
                </a:solidFill>
                <a:effectLst/>
                <a:latin typeface="+mn-lt"/>
                <a:ea typeface="ＭＳ Ｐゴシック" charset="0"/>
                <a:cs typeface="ＭＳ Ｐゴシック" charset="0"/>
              </a:rPr>
              <a:t>eSA</a:t>
            </a:r>
            <a:r>
              <a:rPr lang="en-GB" sz="1200" kern="1200" dirty="0">
                <a:solidFill>
                  <a:schemeClr val="tx1"/>
                </a:solidFill>
                <a:effectLst/>
                <a:latin typeface="+mn-lt"/>
                <a:ea typeface="ＭＳ Ｐゴシック" charset="0"/>
                <a:cs typeface="ＭＳ Ｐゴシック" charset="0"/>
              </a:rPr>
              <a:t> is an independent security evaluation scheme for</a:t>
            </a:r>
          </a:p>
          <a:p>
            <a:r>
              <a:rPr lang="en-GB" sz="1200" kern="1200" dirty="0">
                <a:solidFill>
                  <a:schemeClr val="tx1"/>
                </a:solidFill>
                <a:effectLst/>
                <a:latin typeface="+mn-lt"/>
                <a:ea typeface="ＭＳ Ｐゴシック" charset="0"/>
                <a:cs typeface="ＭＳ Ｐゴシック" charset="0"/>
              </a:rPr>
              <a:t>eUICC software</a:t>
            </a:r>
          </a:p>
          <a:p>
            <a:endParaRPr lang="en-GB" sz="1200" kern="1200" dirty="0">
              <a:solidFill>
                <a:schemeClr val="tx1"/>
              </a:solidFill>
              <a:effectLst/>
              <a:latin typeface="+mn-lt"/>
              <a:ea typeface="ＭＳ Ｐゴシック" charset="0"/>
              <a:cs typeface="ＭＳ Ｐゴシック" charset="0"/>
            </a:endParaRPr>
          </a:p>
          <a:p>
            <a:r>
              <a:rPr lang="en-GB" sz="1200" kern="1200" dirty="0" err="1">
                <a:solidFill>
                  <a:schemeClr val="tx1"/>
                </a:solidFill>
                <a:effectLst/>
                <a:latin typeface="+mn-lt"/>
                <a:ea typeface="ＭＳ Ｐゴシック" charset="0"/>
                <a:cs typeface="ＭＳ Ｐゴシック" charset="0"/>
              </a:rPr>
              <a:t>eSA</a:t>
            </a:r>
            <a:r>
              <a:rPr lang="en-GB" sz="1200" kern="1200" dirty="0">
                <a:solidFill>
                  <a:schemeClr val="tx1"/>
                </a:solidFill>
                <a:effectLst/>
                <a:latin typeface="+mn-lt"/>
                <a:ea typeface="ＭＳ Ｐゴシック" charset="0"/>
                <a:cs typeface="ＭＳ Ｐゴシック" charset="0"/>
              </a:rPr>
              <a:t> is based on the Common Criteria</a:t>
            </a:r>
          </a:p>
          <a:p>
            <a:r>
              <a:rPr lang="en-GB" sz="1200" kern="1200" dirty="0">
                <a:solidFill>
                  <a:schemeClr val="tx1"/>
                </a:solidFill>
                <a:effectLst/>
                <a:latin typeface="+mn-lt"/>
                <a:ea typeface="ＭＳ Ｐゴシック" charset="0"/>
                <a:cs typeface="ＭＳ Ｐゴシック" charset="0"/>
              </a:rPr>
              <a:t>methodology (ISO 15408 , which has been optimised to</a:t>
            </a:r>
          </a:p>
          <a:p>
            <a:r>
              <a:rPr lang="en-GB" sz="1200" kern="1200" dirty="0">
                <a:solidFill>
                  <a:schemeClr val="tx1"/>
                </a:solidFill>
                <a:effectLst/>
                <a:latin typeface="+mn-lt"/>
                <a:ea typeface="ＭＳ Ｐゴシック" charset="0"/>
                <a:cs typeface="ＭＳ Ｐゴシック" charset="0"/>
              </a:rPr>
              <a:t>maximise process and time efficiencies to reflect device</a:t>
            </a:r>
          </a:p>
          <a:p>
            <a:r>
              <a:rPr lang="en-GB" sz="1200" kern="1200" dirty="0">
                <a:solidFill>
                  <a:schemeClr val="tx1"/>
                </a:solidFill>
                <a:effectLst/>
                <a:latin typeface="+mn-lt"/>
                <a:ea typeface="ＭＳ Ｐゴシック" charset="0"/>
                <a:cs typeface="ＭＳ Ｐゴシック" charset="0"/>
              </a:rPr>
              <a:t>lifecycles.</a:t>
            </a:r>
          </a:p>
          <a:p>
            <a:endParaRPr lang="en-GB" sz="1200" kern="1200" dirty="0">
              <a:solidFill>
                <a:schemeClr val="tx1"/>
              </a:solidFill>
              <a:effectLst/>
              <a:latin typeface="+mn-lt"/>
              <a:ea typeface="ＭＳ Ｐゴシック" charset="0"/>
              <a:cs typeface="ＭＳ Ｐゴシック" charset="0"/>
            </a:endParaRPr>
          </a:p>
          <a:p>
            <a:r>
              <a:rPr lang="en-GB" sz="1200" kern="1200" dirty="0" err="1">
                <a:solidFill>
                  <a:schemeClr val="tx1"/>
                </a:solidFill>
                <a:effectLst/>
                <a:latin typeface="+mn-lt"/>
                <a:ea typeface="ＭＳ Ｐゴシック" charset="0"/>
                <a:cs typeface="ＭＳ Ｐゴシック" charset="0"/>
              </a:rPr>
              <a:t>eSA</a:t>
            </a:r>
            <a:r>
              <a:rPr lang="en-GB" sz="1200" kern="1200" dirty="0">
                <a:solidFill>
                  <a:schemeClr val="tx1"/>
                </a:solidFill>
                <a:effectLst/>
                <a:latin typeface="+mn-lt"/>
                <a:ea typeface="ＭＳ Ｐゴシック" charset="0"/>
                <a:cs typeface="ＭＳ Ｐゴシック" charset="0"/>
              </a:rPr>
              <a:t> scheme evaluates eUICCs against the security</a:t>
            </a:r>
          </a:p>
          <a:p>
            <a:r>
              <a:rPr lang="en-GB" sz="1200" kern="1200" dirty="0">
                <a:solidFill>
                  <a:schemeClr val="tx1"/>
                </a:solidFill>
                <a:effectLst/>
                <a:latin typeface="+mn-lt"/>
                <a:ea typeface="ＭＳ Ｐゴシック" charset="0"/>
                <a:cs typeface="ＭＳ Ｐゴシック" charset="0"/>
              </a:rPr>
              <a:t>requirements defined in two possible Protection Profiles:</a:t>
            </a:r>
          </a:p>
          <a:p>
            <a:r>
              <a:rPr lang="en-GB" sz="1200" kern="1200" dirty="0">
                <a:solidFill>
                  <a:schemeClr val="tx1"/>
                </a:solidFill>
                <a:effectLst/>
                <a:latin typeface="+mn-lt"/>
                <a:ea typeface="ＭＳ Ｐゴシック" charset="0"/>
                <a:cs typeface="ＭＳ Ｐゴシック" charset="0"/>
              </a:rPr>
              <a:t>Protection Profile BSI-CC-PP-0089 (SGP.05 and</a:t>
            </a:r>
          </a:p>
          <a:p>
            <a:r>
              <a:rPr lang="en-GB" sz="1200" kern="1200" dirty="0">
                <a:solidFill>
                  <a:schemeClr val="tx1"/>
                </a:solidFill>
                <a:effectLst/>
                <a:latin typeface="+mn-lt"/>
                <a:ea typeface="ＭＳ Ｐゴシック" charset="0"/>
                <a:cs typeface="ＭＳ Ｐゴシック" charset="0"/>
              </a:rPr>
              <a:t>Protection Profile BSI- CC-PP-0100 (SGP.25 ) developed by the German BSI</a:t>
            </a:r>
          </a:p>
          <a:p>
            <a:endParaRPr lang="en-GB" sz="120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GB">
                <a:latin typeface="Corbel" panose="020B0503020204020204" pitchFamily="34" charset="0"/>
              </a:rPr>
              <a:t>OEMs can now t</a:t>
            </a:r>
            <a:r>
              <a:rPr lang="en-GB" b="0" i="0" u="none" strike="noStrike">
                <a:solidFill>
                  <a:srgbClr val="3E464C"/>
                </a:solidFill>
                <a:effectLst/>
                <a:latin typeface="Corbel" panose="020B0503020204020204" pitchFamily="34" charset="0"/>
              </a:rPr>
              <a:t>ransition to </a:t>
            </a:r>
            <a:r>
              <a:rPr lang="en-GB" b="1" i="0" u="none" strike="noStrike">
                <a:solidFill>
                  <a:srgbClr val="3E464C"/>
                </a:solidFill>
                <a:effectLst/>
                <a:latin typeface="Corbel" panose="020B0503020204020204" pitchFamily="34" charset="0"/>
              </a:rPr>
              <a:t>production-ready eSIMs, </a:t>
            </a:r>
            <a:r>
              <a:rPr lang="en-GB" b="0" i="0" u="none" strike="noStrike">
                <a:solidFill>
                  <a:srgbClr val="3E464C"/>
                </a:solidFill>
                <a:effectLst/>
                <a:latin typeface="Corbel" panose="020B0503020204020204" pitchFamily="34" charset="0"/>
              </a:rPr>
              <a:t>streamlining connectivity management with Kigen’s SAS-SM-certified site and Kigen eIM solution </a:t>
            </a:r>
          </a:p>
          <a:p>
            <a:endParaRPr lang="en-US"/>
          </a:p>
          <a:p>
            <a:pPr marL="0" marR="0" lvl="0" indent="0" algn="l" defTabSz="914400" rtl="0" eaLnBrk="0" fontAlgn="base" latinLnBrk="0" hangingPunct="0">
              <a:lnSpc>
                <a:spcPct val="100000"/>
              </a:lnSpc>
              <a:spcBef>
                <a:spcPts val="600"/>
              </a:spcBef>
              <a:spcAft>
                <a:spcPct val="0"/>
              </a:spcAft>
              <a:buClrTx/>
              <a:buSzTx/>
              <a:buFontTx/>
              <a:buNone/>
              <a:tabLst/>
              <a:defRPr/>
            </a:pPr>
            <a:r>
              <a:rPr lang="en-GB" b="1" i="0" u="none" strike="noStrike">
                <a:solidFill>
                  <a:schemeClr val="accent1"/>
                </a:solidFill>
                <a:effectLst/>
                <a:latin typeface="Corbel" panose="020B0503020204020204" pitchFamily="34" charset="0"/>
              </a:rPr>
              <a:t>Scalable Security </a:t>
            </a:r>
            <a:r>
              <a:rPr lang="en-GB" b="0" i="0" u="none" strike="noStrike">
                <a:solidFill>
                  <a:schemeClr val="accent1"/>
                </a:solidFill>
                <a:effectLst/>
                <a:latin typeface="Corbel" panose="020B0503020204020204" pitchFamily="34" charset="0"/>
              </a:rPr>
              <a:t>to confidently scale to millions of devices</a:t>
            </a:r>
          </a:p>
          <a:p>
            <a:br>
              <a:rPr lang="en-US"/>
            </a:br>
            <a:r>
              <a:rPr lang="en-US"/>
              <a:t>When getting started, one key question is do I develop my own eIM or get one? At Kigen, we are providing one that leverages the best capabilities to support the most innovative elements combining our eSIM IoT OS, certified eIM and capabilities of Kigen Pulse – our web portal for eSIM operations management</a:t>
            </a:r>
          </a:p>
          <a:p>
            <a:endParaRPr lang="en-US"/>
          </a:p>
          <a:p>
            <a:r>
              <a:rPr lang="en-US"/>
              <a:t>Highlight – recovery and rescue logic and IFPP inclusion – i.e. its packed with vital utility that can support your path to mass production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a:p>
        </p:txBody>
      </p:sp>
    </p:spTree>
    <p:extLst>
      <p:ext uri="{BB962C8B-B14F-4D97-AF65-F5344CB8AC3E}">
        <p14:creationId xmlns:p14="http://schemas.microsoft.com/office/powerpoint/2010/main" val="316164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Manufacturers:</a:t>
            </a:r>
          </a:p>
          <a:p>
            <a:r>
              <a:rPr lang="en-US" dirty="0"/>
              <a:t>Rigorous risk assessment - extending for 5 years or so</a:t>
            </a:r>
          </a:p>
          <a:p>
            <a:r>
              <a:rPr lang="en-US" dirty="0"/>
              <a:t>Third Party assessment</a:t>
            </a:r>
          </a:p>
          <a:p>
            <a:r>
              <a:rPr lang="en-US" dirty="0"/>
              <a:t>Vulnerability management</a:t>
            </a:r>
          </a:p>
          <a:p>
            <a:endParaRPr lang="en-US" dirty="0"/>
          </a:p>
          <a:p>
            <a:r>
              <a:rPr lang="en-US" dirty="0"/>
              <a:t>Manufacturers own the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a:p>
        </p:txBody>
      </p:sp>
    </p:spTree>
    <p:extLst>
      <p:ext uri="{BB962C8B-B14F-4D97-AF65-F5344CB8AC3E}">
        <p14:creationId xmlns:p14="http://schemas.microsoft.com/office/powerpoint/2010/main" val="73017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Kigen’s </a:t>
            </a:r>
            <a:r>
              <a:rPr lang="en-US" sz="1200" b="1" kern="1200" dirty="0">
                <a:solidFill>
                  <a:schemeClr val="tx1"/>
                </a:solidFill>
                <a:effectLst/>
                <a:latin typeface="+mn-lt"/>
                <a:ea typeface="ＭＳ Ｐゴシック" charset="0"/>
                <a:cs typeface="ＭＳ Ｐゴシック" charset="0"/>
              </a:rPr>
              <a:t>eSIM enablement suite</a:t>
            </a:r>
            <a:r>
              <a:rPr lang="en-US" sz="1200" kern="1200" dirty="0">
                <a:solidFill>
                  <a:schemeClr val="tx1"/>
                </a:solidFill>
                <a:effectLst/>
                <a:latin typeface="+mn-lt"/>
                <a:ea typeface="ＭＳ Ｐゴシック" charset="0"/>
                <a:cs typeface="ＭＳ Ｐゴシック" charset="0"/>
              </a:rPr>
              <a:t> was built to address the specific challenges of IoT device integration for the era of SGP.32. </a:t>
            </a:r>
            <a:r>
              <a:rPr lang="en-GB" sz="1200" kern="1200" dirty="0">
                <a:solidFill>
                  <a:schemeClr val="tx1"/>
                </a:solidFill>
                <a:effectLst/>
                <a:latin typeface="+mn-lt"/>
                <a:ea typeface="ＭＳ Ｐゴシック" charset="0"/>
                <a:cs typeface="ＭＳ Ｐゴシック" charset="0"/>
              </a:rPr>
              <a:t>Kigen’s approach is deliberately broader for the IPAd, and delivered via our “standards-plus” Kigen Software Development Kit for Embedded C (C-SDK):</a:t>
            </a:r>
          </a:p>
          <a:p>
            <a:pPr lvl="0"/>
            <a:r>
              <a:rPr lang="en-GB" sz="1200" b="1" kern="1200" dirty="0">
                <a:solidFill>
                  <a:schemeClr val="tx1"/>
                </a:solidFill>
                <a:effectLst/>
                <a:latin typeface="+mn-lt"/>
                <a:ea typeface="ＭＳ Ｐゴシック" charset="0"/>
                <a:cs typeface="ＭＳ Ｐゴシック" charset="0"/>
              </a:rPr>
              <a:t>Reference implementation first:</a:t>
            </a:r>
            <a:r>
              <a:rPr lang="en-GB" sz="1200" kern="1200" dirty="0">
                <a:solidFill>
                  <a:schemeClr val="tx1"/>
                </a:solidFill>
                <a:effectLst/>
                <a:latin typeface="+mn-lt"/>
                <a:ea typeface="ＭＳ Ｐゴシック" charset="0"/>
                <a:cs typeface="ＭＳ Ｐゴシック" charset="0"/>
              </a:rPr>
              <a:t> A production-grade IPAd/LPA reference, with profile lifecycle operations (download, enable, disable, delete, list, notifications, EID), exercised against eIM and SM-DP+ with defined unit, regression, and integration tests.</a:t>
            </a:r>
          </a:p>
          <a:p>
            <a:pPr lvl="0"/>
            <a:r>
              <a:rPr lang="en-GB" sz="1200" b="1" kern="1200" dirty="0">
                <a:solidFill>
                  <a:schemeClr val="tx1"/>
                </a:solidFill>
                <a:effectLst/>
                <a:latin typeface="+mn-lt"/>
                <a:ea typeface="ＭＳ Ｐゴシック" charset="0"/>
                <a:cs typeface="ＭＳ Ｐゴシック" charset="0"/>
              </a:rPr>
              <a:t>Portable C-SDK and middleware:</a:t>
            </a:r>
            <a:r>
              <a:rPr lang="en-GB" sz="1200" kern="1200" dirty="0">
                <a:solidFill>
                  <a:schemeClr val="tx1"/>
                </a:solidFill>
                <a:effectLst/>
                <a:latin typeface="+mn-lt"/>
                <a:ea typeface="ＭＳ Ｐゴシック" charset="0"/>
                <a:cs typeface="ＭＳ Ｐゴシック" charset="0"/>
              </a:rPr>
              <a:t> A platform-independent, lean C-library with transport/network abstraction and ASN.1 parsing that runs across Linux, POSIX, and established RTOS—so teams can reuse one integration across multiple products and chipsets.</a:t>
            </a:r>
          </a:p>
          <a:p>
            <a:pPr lvl="0"/>
            <a:r>
              <a:rPr lang="en-GB" sz="1200" b="1" kern="1200" dirty="0">
                <a:solidFill>
                  <a:schemeClr val="tx1"/>
                </a:solidFill>
                <a:effectLst/>
                <a:latin typeface="+mn-lt"/>
                <a:ea typeface="ＭＳ Ｐゴシック" charset="0"/>
                <a:cs typeface="ＭＳ Ｐゴシック" charset="0"/>
              </a:rPr>
              <a:t>Security built in:</a:t>
            </a:r>
            <a:r>
              <a:rPr lang="en-GB" sz="1200" kern="1200" dirty="0">
                <a:solidFill>
                  <a:schemeClr val="tx1"/>
                </a:solidFill>
                <a:effectLst/>
                <a:latin typeface="+mn-lt"/>
                <a:ea typeface="ＭＳ Ｐゴシック" charset="0"/>
                <a:cs typeface="ＭＳ Ｐゴシック" charset="0"/>
              </a:rPr>
              <a:t> Optional </a:t>
            </a:r>
            <a:r>
              <a:rPr lang="en-GB" sz="1200" b="1" kern="1200" dirty="0">
                <a:solidFill>
                  <a:schemeClr val="tx1"/>
                </a:solidFill>
                <a:effectLst/>
                <a:latin typeface="+mn-lt"/>
                <a:ea typeface="ＭＳ Ｐゴシック" charset="0"/>
                <a:cs typeface="ＭＳ Ｐゴシック" charset="0"/>
              </a:rPr>
              <a:t>IoT SAFE</a:t>
            </a:r>
            <a:r>
              <a:rPr lang="en-GB" sz="1200" kern="1200" dirty="0">
                <a:solidFill>
                  <a:schemeClr val="tx1"/>
                </a:solidFill>
                <a:effectLst/>
                <a:latin typeface="+mn-lt"/>
                <a:ea typeface="ＭＳ Ｐゴシック" charset="0"/>
                <a:cs typeface="ＭＳ Ｐゴシック" charset="0"/>
              </a:rPr>
              <a:t> support for dynamic certificate management, enabling secure identity and credential rotation without bolting on separate crypto stacks.</a:t>
            </a:r>
          </a:p>
          <a:p>
            <a:pPr lvl="0"/>
            <a:r>
              <a:rPr lang="en-GB" sz="1200" b="1" kern="1200" dirty="0">
                <a:solidFill>
                  <a:schemeClr val="tx1"/>
                </a:solidFill>
                <a:effectLst/>
                <a:latin typeface="+mn-lt"/>
                <a:ea typeface="ＭＳ Ｐゴシック" charset="0"/>
                <a:cs typeface="ＭＳ Ｐゴシック" charset="0"/>
              </a:rPr>
              <a:t>Provisioning simplified:</a:t>
            </a:r>
            <a:r>
              <a:rPr lang="en-GB" sz="1200" kern="1200" dirty="0">
                <a:solidFill>
                  <a:schemeClr val="tx1"/>
                </a:solidFill>
                <a:effectLst/>
                <a:latin typeface="+mn-lt"/>
                <a:ea typeface="ＭＳ Ｐゴシック" charset="0"/>
                <a:cs typeface="ＭＳ Ｐゴシック" charset="0"/>
              </a:rPr>
              <a:t> </a:t>
            </a:r>
            <a:r>
              <a:rPr lang="en-GB" sz="1200" b="1" kern="1200" dirty="0">
                <a:solidFill>
                  <a:schemeClr val="tx1"/>
                </a:solidFill>
                <a:effectLst/>
                <a:latin typeface="+mn-lt"/>
                <a:ea typeface="ＭＳ Ｐゴシック" charset="0"/>
                <a:cs typeface="ＭＳ Ｐゴシック" charset="0"/>
              </a:rPr>
              <a:t>IFPP</a:t>
            </a:r>
            <a:r>
              <a:rPr lang="en-GB" sz="1200" kern="1200" dirty="0">
                <a:solidFill>
                  <a:schemeClr val="tx1"/>
                </a:solidFill>
                <a:effectLst/>
                <a:latin typeface="+mn-lt"/>
                <a:ea typeface="ＭＳ Ｐゴシック" charset="0"/>
                <a:cs typeface="ＭＳ Ｐゴシック" charset="0"/>
              </a:rPr>
              <a:t> provisioning simplification to streamline secure multi-profile loading and factory handover at scale, rather than relying on ad-hoc tooling.</a:t>
            </a:r>
          </a:p>
          <a:p>
            <a:pPr lvl="0"/>
            <a:r>
              <a:rPr lang="en-GB" sz="1200" b="1" kern="1200" dirty="0">
                <a:solidFill>
                  <a:schemeClr val="tx1"/>
                </a:solidFill>
                <a:effectLst/>
                <a:latin typeface="+mn-lt"/>
                <a:ea typeface="ＭＳ Ｐゴシック" charset="0"/>
                <a:cs typeface="ＭＳ Ｐゴシック" charset="0"/>
              </a:rPr>
              <a:t>Interfaces developers can trust:</a:t>
            </a:r>
            <a:r>
              <a:rPr lang="en-GB" sz="1200" kern="1200" dirty="0">
                <a:solidFill>
                  <a:schemeClr val="tx1"/>
                </a:solidFill>
                <a:effectLst/>
                <a:latin typeface="+mn-lt"/>
                <a:ea typeface="ＭＳ Ｐゴシック" charset="0"/>
                <a:cs typeface="ＭＳ Ｐゴシック" charset="0"/>
              </a:rPr>
              <a:t> Stable APDU/AT interfaces, sample programs and test suites that make behaviour deterministic and repeatable across a portfolio.</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a:p>
        </p:txBody>
      </p:sp>
    </p:spTree>
    <p:extLst>
      <p:ext uri="{BB962C8B-B14F-4D97-AF65-F5344CB8AC3E}">
        <p14:creationId xmlns:p14="http://schemas.microsoft.com/office/powerpoint/2010/main" val="3922283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rgbClr val="086889"/>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3A5DADB-E3F5-8C4D-82FD-D5908B43B30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1" y="1113060"/>
            <a:ext cx="2715437" cy="738599"/>
          </a:xfrm>
          <a:prstGeom prst="rect">
            <a:avLst/>
          </a:prstGeom>
        </p:spPr>
      </p:pic>
      <p:sp>
        <p:nvSpPr>
          <p:cNvPr id="11" name="Text Placeholder 28">
            <a:extLst>
              <a:ext uri="{FF2B5EF4-FFF2-40B4-BE49-F238E27FC236}">
                <a16:creationId xmlns:a16="http://schemas.microsoft.com/office/drawing/2014/main" id="{DF628514-6912-F649-950F-0E078770CBC7}"/>
              </a:ext>
            </a:extLst>
          </p:cNvPr>
          <p:cNvSpPr>
            <a:spLocks noGrp="1"/>
          </p:cNvSpPr>
          <p:nvPr>
            <p:ph type="body" sz="quarter" idx="12" hasCustomPrompt="1"/>
          </p:nvPr>
        </p:nvSpPr>
        <p:spPr>
          <a:xfrm>
            <a:off x="6941131" y="592172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2" name="Text Placeholder 28">
            <a:extLst>
              <a:ext uri="{FF2B5EF4-FFF2-40B4-BE49-F238E27FC236}">
                <a16:creationId xmlns:a16="http://schemas.microsoft.com/office/drawing/2014/main" id="{22884531-E6FA-6E43-9E22-55A3F3F82921}"/>
              </a:ext>
            </a:extLst>
          </p:cNvPr>
          <p:cNvSpPr>
            <a:spLocks noGrp="1"/>
          </p:cNvSpPr>
          <p:nvPr>
            <p:ph type="body" sz="quarter" idx="13" hasCustomPrompt="1"/>
          </p:nvPr>
        </p:nvSpPr>
        <p:spPr>
          <a:xfrm>
            <a:off x="6941131" y="623160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3" name="Text Placeholder 3">
            <a:extLst>
              <a:ext uri="{FF2B5EF4-FFF2-40B4-BE49-F238E27FC236}">
                <a16:creationId xmlns:a16="http://schemas.microsoft.com/office/drawing/2014/main" id="{CF575FC4-2BED-7E44-82DF-07EA33D6E810}"/>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GB"/>
              <a:t>Click to edit Master text styles</a:t>
            </a:r>
          </a:p>
        </p:txBody>
      </p:sp>
      <p:sp>
        <p:nvSpPr>
          <p:cNvPr id="14" name="Title 1">
            <a:extLst>
              <a:ext uri="{FF2B5EF4-FFF2-40B4-BE49-F238E27FC236}">
                <a16:creationId xmlns:a16="http://schemas.microsoft.com/office/drawing/2014/main" id="{EACE6BA7-DA43-8A42-8366-673994A6F05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1AF31C82-B8DD-A642-A7B6-1D659216980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sp>
        <p:nvSpPr>
          <p:cNvPr id="2" name="TextBox 20">
            <a:extLst>
              <a:ext uri="{FF2B5EF4-FFF2-40B4-BE49-F238E27FC236}">
                <a16:creationId xmlns:a16="http://schemas.microsoft.com/office/drawing/2014/main" id="{C5882BE5-A4F2-4F0B-117F-D69775458FD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131372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79425" y="476250"/>
            <a:ext cx="11233150" cy="654760"/>
          </a:xfrm>
        </p:spPr>
        <p:txBody>
          <a:bodyPr anchor="t"/>
          <a:lstStyle>
            <a:lvl1pPr>
              <a:defRPr b="0"/>
            </a:lvl1pPr>
          </a:lstStyle>
          <a:p>
            <a:r>
              <a:rPr lang="en-GB"/>
              <a:t>Click to edit Master title style</a:t>
            </a:r>
            <a:endParaRPr lang="en-US" dirty="0"/>
          </a:p>
        </p:txBody>
      </p:sp>
      <p:sp>
        <p:nvSpPr>
          <p:cNvPr id="4" name="Text Placeholder 2"/>
          <p:cNvSpPr>
            <a:spLocks noGrp="1"/>
          </p:cNvSpPr>
          <p:nvPr>
            <p:ph idx="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rgbClr val="00C1DE"/>
              </a:buClr>
              <a:buFont typeface="Arial" charset="0"/>
              <a:buChar char="•"/>
              <a:defRPr sz="2400">
                <a:solidFill>
                  <a:srgbClr val="3E464C"/>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noProof="0"/>
              <a:t>Click to edit Master text styles</a:t>
            </a:r>
          </a:p>
        </p:txBody>
      </p:sp>
    </p:spTree>
    <p:extLst>
      <p:ext uri="{BB962C8B-B14F-4D97-AF65-F5344CB8AC3E}">
        <p14:creationId xmlns:p14="http://schemas.microsoft.com/office/powerpoint/2010/main" val="211325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rgbClr val="A5A5A5"/>
                </a:solidFill>
              </a:defRPr>
            </a:lvl1pPr>
          </a:lstStyle>
          <a:p>
            <a:pPr lvl="0"/>
            <a:r>
              <a:rPr lang="en-GB"/>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rgbClr val="00C1DE"/>
              </a:buClr>
              <a:buFont typeface="Arial" charset="0"/>
              <a:buChar char="•"/>
              <a:defRPr sz="2400">
                <a:solidFill>
                  <a:srgbClr val="3E464C"/>
                </a:solidFill>
              </a:defRPr>
            </a:lvl1pPr>
            <a:lvl2pPr>
              <a:lnSpc>
                <a:spcPct val="100000"/>
              </a:lnSpc>
              <a:spcAft>
                <a:spcPts val="0"/>
              </a:spcAft>
              <a:buClr>
                <a:srgbClr val="00C1DE"/>
              </a:buClr>
              <a:defRPr sz="2000">
                <a:solidFill>
                  <a:srgbClr val="3E464C"/>
                </a:solidFill>
              </a:defRPr>
            </a:lvl2pPr>
            <a:lvl3pPr>
              <a:lnSpc>
                <a:spcPct val="100000"/>
              </a:lnSpc>
              <a:spcAft>
                <a:spcPts val="0"/>
              </a:spcAft>
              <a:buClr>
                <a:srgbClr val="00C1DE"/>
              </a:buClr>
              <a:defRPr>
                <a:solidFill>
                  <a:srgbClr val="3E464C"/>
                </a:solidFill>
              </a:defRPr>
            </a:lvl3pPr>
            <a:lvl4pPr>
              <a:lnSpc>
                <a:spcPct val="100000"/>
              </a:lnSpc>
              <a:spcAft>
                <a:spcPts val="0"/>
              </a:spcAft>
              <a:buClr>
                <a:srgbClr val="00C1DE"/>
              </a:buClr>
              <a:defRPr>
                <a:solidFill>
                  <a:srgbClr val="3E464C"/>
                </a:solidFill>
              </a:defRPr>
            </a:lvl4pPr>
            <a:lvl5pPr>
              <a:lnSpc>
                <a:spcPct val="100000"/>
              </a:lnSpc>
              <a:spcAft>
                <a:spcPts val="0"/>
              </a:spcAft>
              <a:buClr>
                <a:srgbClr val="00C1DE"/>
              </a:buClr>
              <a:defRPr>
                <a:solidFill>
                  <a:srgbClr val="3E464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a:solidFill>
              <a:srgbClr val="08688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rgbClr val="A5A5A5"/>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vl3pPr marL="947103">
              <a:lnSpc>
                <a:spcPct val="100000"/>
              </a:lnSpc>
              <a:spcAft>
                <a:spcPts val="0"/>
              </a:spcAft>
              <a:buClr>
                <a:srgbClr val="00C1DE"/>
              </a:buClr>
              <a:defRPr>
                <a:solidFill>
                  <a:srgbClr val="3E464C"/>
                </a:solidFill>
              </a:defRPr>
            </a:lvl3pPr>
            <a:lvl4pPr marL="1293178" indent="-173038">
              <a:lnSpc>
                <a:spcPct val="100000"/>
              </a:lnSpc>
              <a:spcAft>
                <a:spcPts val="0"/>
              </a:spcAft>
              <a:buClr>
                <a:srgbClr val="00C1DE"/>
              </a:buClr>
              <a:buFont typeface="Arial" charset="0"/>
              <a:buChar char="•"/>
              <a:defRPr>
                <a:solidFill>
                  <a:srgbClr val="3E464C"/>
                </a:solidFill>
              </a:defRPr>
            </a:lvl4pPr>
            <a:lvl5pPr marL="1518603">
              <a:lnSpc>
                <a:spcPct val="100000"/>
              </a:lnSpc>
              <a:spcAft>
                <a:spcPts val="0"/>
              </a:spcAft>
              <a:buClr>
                <a:srgbClr val="00C1DE"/>
              </a:buClr>
              <a:defRPr>
                <a:solidFill>
                  <a:srgbClr val="3E464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vl3pPr marL="947103">
              <a:lnSpc>
                <a:spcPct val="100000"/>
              </a:lnSpc>
              <a:spcAft>
                <a:spcPts val="0"/>
              </a:spcAft>
              <a:buClr>
                <a:srgbClr val="00C1DE"/>
              </a:buClr>
              <a:defRPr>
                <a:solidFill>
                  <a:srgbClr val="3E464C"/>
                </a:solidFill>
              </a:defRPr>
            </a:lvl3pPr>
            <a:lvl4pPr marL="1293178" indent="-173038">
              <a:lnSpc>
                <a:spcPct val="100000"/>
              </a:lnSpc>
              <a:spcAft>
                <a:spcPts val="0"/>
              </a:spcAft>
              <a:buClr>
                <a:srgbClr val="00C1DE"/>
              </a:buClr>
              <a:buFont typeface="Arial" charset="0"/>
              <a:buChar char="•"/>
              <a:defRPr>
                <a:solidFill>
                  <a:srgbClr val="3E464C"/>
                </a:solidFill>
              </a:defRPr>
            </a:lvl4pPr>
            <a:lvl5pPr marL="1518603">
              <a:lnSpc>
                <a:spcPct val="100000"/>
              </a:lnSpc>
              <a:spcAft>
                <a:spcPts val="0"/>
              </a:spcAft>
              <a:buClr>
                <a:srgbClr val="00C1DE"/>
              </a:buClr>
              <a:defRPr>
                <a:solidFill>
                  <a:srgbClr val="3E46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a:solidFill>
              <a:srgbClr val="08688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a:solidFill>
              <a:srgbClr val="08688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rgbClr val="A5A5A5"/>
                </a:solidFill>
              </a:defRPr>
            </a:lvl1pPr>
          </a:lstStyle>
          <a:p>
            <a:pPr lvl="0"/>
            <a:r>
              <a:rPr lang="en-GB"/>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GB"/>
              <a:t>Click to edit Master text styles</a:t>
            </a:r>
          </a:p>
          <a:p>
            <a:pPr lvl="1"/>
            <a:r>
              <a:rPr lang="en-GB"/>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stStyle>
          <a:p>
            <a:pPr lvl="0"/>
            <a:r>
              <a:rPr lang="en-GB"/>
              <a:t>Click to edit Master text styles</a:t>
            </a:r>
          </a:p>
          <a:p>
            <a:pPr lvl="1"/>
            <a:r>
              <a:rPr lang="en-GB"/>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stStyle>
          <a:p>
            <a:pPr lvl="0"/>
            <a:r>
              <a:rPr lang="en-GB"/>
              <a:t>Click to edit Master text styles</a:t>
            </a:r>
          </a:p>
          <a:p>
            <a:pPr lvl="1"/>
            <a:r>
              <a:rPr lang="en-GB"/>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rgbClr val="A5A5A5"/>
                </a:solidFill>
              </a:defRPr>
            </a:lvl1pPr>
          </a:lstStyle>
          <a:p>
            <a:pPr lvl="0"/>
            <a:r>
              <a:rPr lang="en-GB"/>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vl3pPr>
              <a:lnSpc>
                <a:spcPct val="100000"/>
              </a:lnSpc>
              <a:spcAft>
                <a:spcPts val="0"/>
              </a:spcAft>
              <a:buClr>
                <a:srgbClr val="00C1DE"/>
              </a:buClr>
              <a:defRPr>
                <a:solidFill>
                  <a:srgbClr val="3E464C"/>
                </a:solidFill>
              </a:defRPr>
            </a:lvl3pPr>
          </a:lstStyle>
          <a:p>
            <a:pPr lvl="0"/>
            <a:r>
              <a:rPr lang="en-GB"/>
              <a:t>Click to edit Master text styles</a:t>
            </a:r>
          </a:p>
          <a:p>
            <a:pPr lvl="1"/>
            <a:r>
              <a:rPr lang="en-GB"/>
              <a:t>Second level</a:t>
            </a:r>
          </a:p>
          <a:p>
            <a:pPr lvl="2"/>
            <a:r>
              <a:rPr lang="en-GB"/>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a:solidFill>
                <a:srgbClr val="08688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a:solidFill>
                <a:srgbClr val="086889"/>
              </a:solidFill>
            </a:ln>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086889"/>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vl3pPr>
              <a:lnSpc>
                <a:spcPct val="100000"/>
              </a:lnSpc>
              <a:spcAft>
                <a:spcPts val="0"/>
              </a:spcAft>
              <a:buClr>
                <a:srgbClr val="00C1DE"/>
              </a:buClr>
              <a:defRPr>
                <a:solidFill>
                  <a:srgbClr val="3E464C"/>
                </a:solidFill>
              </a:defRPr>
            </a:lvl3pPr>
          </a:lstStyle>
          <a:p>
            <a:pPr lvl="0"/>
            <a:r>
              <a:rPr lang="en-GB"/>
              <a:t>Click to edit Master text styles</a:t>
            </a:r>
          </a:p>
          <a:p>
            <a:pPr lvl="1"/>
            <a:r>
              <a:rPr lang="en-GB"/>
              <a:t>Second level</a:t>
            </a:r>
          </a:p>
          <a:p>
            <a:pPr lvl="2"/>
            <a:r>
              <a:rPr lang="en-GB"/>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marL="581343">
              <a:lnSpc>
                <a:spcPct val="100000"/>
              </a:lnSpc>
              <a:spcAft>
                <a:spcPts val="0"/>
              </a:spcAft>
              <a:buClr>
                <a:srgbClr val="00C1DE"/>
              </a:buClr>
              <a:defRPr>
                <a:solidFill>
                  <a:srgbClr val="3E464C"/>
                </a:solidFill>
              </a:defRPr>
            </a:lvl2pPr>
            <a:lvl3pPr>
              <a:lnSpc>
                <a:spcPct val="100000"/>
              </a:lnSpc>
              <a:spcAft>
                <a:spcPts val="0"/>
              </a:spcAft>
              <a:buClr>
                <a:srgbClr val="00C1DE"/>
              </a:buClr>
              <a:defRPr>
                <a:solidFill>
                  <a:srgbClr val="3E464C"/>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a:solidFill>
              <a:srgbClr val="08688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rgbClr val="A5A5A5"/>
                </a:solidFill>
              </a:defRPr>
            </a:lvl1pPr>
          </a:lstStyle>
          <a:p>
            <a:pPr lvl="0"/>
            <a:r>
              <a:rPr lang="en-GB"/>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rgbClr val="00C1DE"/>
              </a:buClr>
              <a:buFont typeface="Arial" charset="0"/>
              <a:buChar char="•"/>
              <a:defRPr sz="2400">
                <a:solidFill>
                  <a:srgbClr val="3E464C"/>
                </a:solidFill>
              </a:defRPr>
            </a:lvl1pPr>
            <a:lvl2pPr marL="581343">
              <a:lnSpc>
                <a:spcPct val="100000"/>
              </a:lnSpc>
              <a:spcAft>
                <a:spcPts val="0"/>
              </a:spcAft>
              <a:buClr>
                <a:srgbClr val="00C1DE"/>
              </a:buClr>
              <a:defRPr sz="2000">
                <a:solidFill>
                  <a:srgbClr val="3E464C"/>
                </a:solidFill>
              </a:defRPr>
            </a:lvl2pPr>
          </a:lstStyle>
          <a:p>
            <a:pPr lvl="0"/>
            <a:r>
              <a:rPr lang="en-GB"/>
              <a:t>Click to edit Master text styles</a:t>
            </a:r>
          </a:p>
          <a:p>
            <a:pPr lvl="1"/>
            <a:r>
              <a:rPr lang="en-GB"/>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rgbClr val="00C1DE"/>
              </a:buClr>
              <a:buFont typeface="Arial" charset="0"/>
              <a:buChar char="•"/>
              <a:defRPr sz="2400">
                <a:solidFill>
                  <a:srgbClr val="3E464C"/>
                </a:solidFill>
              </a:defRPr>
            </a:lvl1pPr>
            <a:lvl2pPr marL="581343">
              <a:lnSpc>
                <a:spcPct val="100000"/>
              </a:lnSpc>
              <a:spcAft>
                <a:spcPts val="0"/>
              </a:spcAft>
              <a:buClr>
                <a:srgbClr val="00C1DE"/>
              </a:buClr>
              <a:defRPr sz="2000">
                <a:solidFill>
                  <a:srgbClr val="3E464C"/>
                </a:solidFill>
              </a:defRPr>
            </a:lvl2pPr>
            <a:lvl3pPr marL="947103">
              <a:lnSpc>
                <a:spcPct val="100000"/>
              </a:lnSpc>
              <a:spcAft>
                <a:spcPts val="0"/>
              </a:spcAft>
              <a:buClr>
                <a:srgbClr val="00C1DE"/>
              </a:buClr>
              <a:defRPr sz="1800">
                <a:solidFill>
                  <a:srgbClr val="3E464C"/>
                </a:solidFill>
              </a:defRPr>
            </a:lvl3pPr>
            <a:lvl4pPr marL="1293178" indent="-173038">
              <a:lnSpc>
                <a:spcPct val="100000"/>
              </a:lnSpc>
              <a:spcAft>
                <a:spcPts val="0"/>
              </a:spcAft>
              <a:buClr>
                <a:srgbClr val="00C1DE"/>
              </a:buClr>
              <a:buFont typeface="Arial" charset="0"/>
              <a:buChar char="•"/>
              <a:defRPr sz="1800">
                <a:solidFill>
                  <a:srgbClr val="3E464C"/>
                </a:solidFill>
              </a:defRPr>
            </a:lvl4pPr>
            <a:lvl5pPr marL="1518603">
              <a:lnSpc>
                <a:spcPct val="100000"/>
              </a:lnSpc>
              <a:spcAft>
                <a:spcPts val="0"/>
              </a:spcAft>
              <a:buClr>
                <a:srgbClr val="00C1DE"/>
              </a:buClr>
              <a:defRPr sz="1800">
                <a:solidFill>
                  <a:srgbClr val="3E464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a:solidFill>
              <a:srgbClr val="08688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rgbClr val="A5A5A5"/>
                </a:solidFill>
              </a:defRPr>
            </a:lvl1pPr>
          </a:lstStyle>
          <a:p>
            <a:pPr lvl="0"/>
            <a:r>
              <a:rPr lang="en-GB"/>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rgbClr val="00C1DE"/>
              </a:buClr>
              <a:buFont typeface="Arial" charset="0"/>
              <a:buChar char="•"/>
              <a:defRPr sz="2400">
                <a:solidFill>
                  <a:srgbClr val="3E464C"/>
                </a:solidFill>
              </a:defRPr>
            </a:lvl1pPr>
            <a:lvl2pPr marL="581343">
              <a:lnSpc>
                <a:spcPct val="100000"/>
              </a:lnSpc>
              <a:spcAft>
                <a:spcPts val="0"/>
              </a:spcAft>
              <a:buClr>
                <a:srgbClr val="00C1DE"/>
              </a:buClr>
              <a:defRPr sz="2000">
                <a:solidFill>
                  <a:srgbClr val="3E464C"/>
                </a:solidFill>
              </a:defRPr>
            </a:lvl2pPr>
          </a:lstStyle>
          <a:p>
            <a:pPr lvl="0"/>
            <a:r>
              <a:rPr lang="en-GB"/>
              <a:t>Click to edit Master text styles</a:t>
            </a:r>
          </a:p>
          <a:p>
            <a:pPr lvl="1"/>
            <a:r>
              <a:rPr lang="en-GB"/>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rgbClr val="00C1DE"/>
              </a:buClr>
              <a:buFont typeface="Arial" charset="0"/>
              <a:buChar char="•"/>
              <a:defRPr sz="2400">
                <a:solidFill>
                  <a:srgbClr val="3E464C"/>
                </a:solidFill>
              </a:defRPr>
            </a:lvl1pPr>
            <a:lvl2pPr marL="581343">
              <a:lnSpc>
                <a:spcPct val="100000"/>
              </a:lnSpc>
              <a:spcAft>
                <a:spcPts val="0"/>
              </a:spcAft>
              <a:buClr>
                <a:srgbClr val="00C1DE"/>
              </a:buClr>
              <a:defRPr sz="2000">
                <a:solidFill>
                  <a:srgbClr val="3E464C"/>
                </a:solidFill>
              </a:defRPr>
            </a:lvl2pPr>
            <a:lvl3pPr marL="947103">
              <a:lnSpc>
                <a:spcPct val="100000"/>
              </a:lnSpc>
              <a:spcAft>
                <a:spcPts val="0"/>
              </a:spcAft>
              <a:buClr>
                <a:srgbClr val="00C1DE"/>
              </a:buClr>
              <a:defRPr sz="1800">
                <a:solidFill>
                  <a:srgbClr val="3E464C"/>
                </a:solidFill>
              </a:defRPr>
            </a:lvl3pPr>
            <a:lvl4pPr marL="1293178" indent="-173038">
              <a:lnSpc>
                <a:spcPct val="100000"/>
              </a:lnSpc>
              <a:spcAft>
                <a:spcPts val="0"/>
              </a:spcAft>
              <a:buClr>
                <a:srgbClr val="00C1DE"/>
              </a:buClr>
              <a:buFont typeface="Arial" charset="0"/>
              <a:buChar char="•"/>
              <a:defRPr sz="1800">
                <a:solidFill>
                  <a:srgbClr val="3E464C"/>
                </a:solidFill>
              </a:defRPr>
            </a:lvl4pPr>
            <a:lvl5pPr marL="1518603">
              <a:lnSpc>
                <a:spcPct val="100000"/>
              </a:lnSpc>
              <a:spcAft>
                <a:spcPts val="0"/>
              </a:spcAft>
              <a:buClr>
                <a:srgbClr val="00C1DE"/>
              </a:buClr>
              <a:defRPr sz="1800">
                <a:solidFill>
                  <a:srgbClr val="3E464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rgbClr val="A5A5A5"/>
                </a:solidFill>
              </a:defRPr>
            </a:lvl1pPr>
          </a:lstStyle>
          <a:p>
            <a:pPr lvl="0"/>
            <a:r>
              <a:rPr lang="en-GB"/>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E464C"/>
                </a:solidFill>
              </a:defRPr>
            </a:lvl1pPr>
          </a:lstStyle>
          <a:p>
            <a:pPr lvl="0"/>
            <a:r>
              <a:rPr lang="en-GB"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E464C"/>
                </a:solidFill>
              </a:defRPr>
            </a:lvl1pPr>
          </a:lstStyle>
          <a:p>
            <a:pPr lvl="0"/>
            <a:r>
              <a:rPr lang="en-GB"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E464C"/>
                </a:solidFill>
              </a:defRPr>
            </a:lvl1pPr>
          </a:lstStyle>
          <a:p>
            <a:pPr lvl="0"/>
            <a:r>
              <a:rPr lang="en-GB"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E464C"/>
                </a:solidFill>
              </a:defRPr>
            </a:lvl1pPr>
          </a:lstStyle>
          <a:p>
            <a:pPr lvl="0"/>
            <a:r>
              <a:rPr lang="en-GB"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a:lnSpc>
                <a:spcPct val="100000"/>
              </a:lnSpc>
              <a:spcBef>
                <a:spcPts val="0"/>
              </a:spcBef>
              <a:spcAft>
                <a:spcPts val="0"/>
              </a:spcAft>
              <a:buClr>
                <a:srgbClr val="00C1DE"/>
              </a:buClr>
              <a:defRPr>
                <a:solidFill>
                  <a:srgbClr val="3E464C"/>
                </a:solidFill>
              </a:defRPr>
            </a:lvl2pPr>
            <a:lvl3pPr>
              <a:lnSpc>
                <a:spcPct val="100000"/>
              </a:lnSpc>
              <a:spcBef>
                <a:spcPts val="0"/>
              </a:spcBef>
              <a:spcAft>
                <a:spcPts val="0"/>
              </a:spcAft>
              <a:buClr>
                <a:srgbClr val="00C1DE"/>
              </a:buClr>
              <a:defRPr>
                <a:solidFill>
                  <a:srgbClr val="3E464C"/>
                </a:solidFill>
              </a:defRPr>
            </a:lvl3pPr>
            <a:lvl4pPr marL="1201738" indent="-173038">
              <a:lnSpc>
                <a:spcPct val="100000"/>
              </a:lnSpc>
              <a:spcBef>
                <a:spcPts val="0"/>
              </a:spcBef>
              <a:spcAft>
                <a:spcPts val="0"/>
              </a:spcAft>
              <a:buClr>
                <a:srgbClr val="00C1DE"/>
              </a:buClr>
              <a:buFont typeface="Arial" charset="0"/>
              <a:buChar char="•"/>
              <a:defRPr>
                <a:solidFill>
                  <a:srgbClr val="3E464C"/>
                </a:solidFill>
              </a:defRPr>
            </a:lvl4pPr>
            <a:lvl5pPr>
              <a:lnSpc>
                <a:spcPct val="100000"/>
              </a:lnSpc>
              <a:spcBef>
                <a:spcPts val="0"/>
              </a:spcBef>
              <a:spcAft>
                <a:spcPts val="0"/>
              </a:spcAft>
              <a:buClr>
                <a:srgbClr val="00C1DE"/>
              </a:buClr>
              <a:defRPr>
                <a:solidFill>
                  <a:srgbClr val="3E464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rgbClr val="00C1DE"/>
              </a:buClr>
              <a:buFont typeface="Arial" charset="0"/>
              <a:buChar char="•"/>
              <a:defRPr sz="2000">
                <a:solidFill>
                  <a:srgbClr val="3E464C"/>
                </a:solidFill>
              </a:defRPr>
            </a:lvl1pPr>
            <a:lvl2pPr>
              <a:lnSpc>
                <a:spcPct val="100000"/>
              </a:lnSpc>
              <a:spcBef>
                <a:spcPts val="0"/>
              </a:spcBef>
              <a:spcAft>
                <a:spcPts val="0"/>
              </a:spcAft>
              <a:buClr>
                <a:srgbClr val="00C1DE"/>
              </a:buClr>
              <a:defRPr>
                <a:solidFill>
                  <a:srgbClr val="3E464C"/>
                </a:solidFill>
              </a:defRPr>
            </a:lvl2pPr>
            <a:lvl3pPr>
              <a:lnSpc>
                <a:spcPct val="100000"/>
              </a:lnSpc>
              <a:spcBef>
                <a:spcPts val="0"/>
              </a:spcBef>
              <a:spcAft>
                <a:spcPts val="0"/>
              </a:spcAft>
              <a:buClr>
                <a:srgbClr val="00C1DE"/>
              </a:buClr>
              <a:defRPr>
                <a:solidFill>
                  <a:srgbClr val="3E464C"/>
                </a:solidFill>
              </a:defRPr>
            </a:lvl3pPr>
            <a:lvl4pPr marL="1201738" indent="-173038">
              <a:lnSpc>
                <a:spcPct val="100000"/>
              </a:lnSpc>
              <a:spcBef>
                <a:spcPts val="0"/>
              </a:spcBef>
              <a:spcAft>
                <a:spcPts val="0"/>
              </a:spcAft>
              <a:buClr>
                <a:srgbClr val="00C1DE"/>
              </a:buClr>
              <a:buFont typeface="Arial" charset="0"/>
              <a:buChar char="•"/>
              <a:defRPr>
                <a:solidFill>
                  <a:srgbClr val="3E464C"/>
                </a:solidFill>
              </a:defRPr>
            </a:lvl4pPr>
            <a:lvl5pPr>
              <a:lnSpc>
                <a:spcPct val="100000"/>
              </a:lnSpc>
              <a:spcBef>
                <a:spcPts val="0"/>
              </a:spcBef>
              <a:spcAft>
                <a:spcPts val="0"/>
              </a:spcAft>
              <a:buClr>
                <a:srgbClr val="00C1DE"/>
              </a:buClr>
              <a:defRPr>
                <a:solidFill>
                  <a:srgbClr val="3E464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rgbClr val="A5A5A5"/>
                </a:solidFill>
              </a:defRPr>
            </a:lvl1pPr>
          </a:lstStyle>
          <a:p>
            <a:pPr lvl="0"/>
            <a:r>
              <a:rPr lang="en-GB"/>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rgbClr val="00C1DE"/>
              </a:buClr>
              <a:buFont typeface="Arial" charset="0"/>
              <a:buChar char="•"/>
              <a:defRPr sz="2400">
                <a:solidFill>
                  <a:srgbClr val="3E464C"/>
                </a:solidFill>
              </a:defRPr>
            </a:lvl1pPr>
            <a:lvl2pPr>
              <a:lnSpc>
                <a:spcPct val="100000"/>
              </a:lnSpc>
              <a:spcBef>
                <a:spcPts val="0"/>
              </a:spcBef>
              <a:spcAft>
                <a:spcPts val="0"/>
              </a:spcAft>
              <a:buClr>
                <a:srgbClr val="00C1DE"/>
              </a:buClr>
              <a:defRPr sz="2000">
                <a:solidFill>
                  <a:srgbClr val="3E464C"/>
                </a:solidFill>
              </a:defRPr>
            </a:lvl2pPr>
            <a:lvl3pPr>
              <a:lnSpc>
                <a:spcPct val="100000"/>
              </a:lnSpc>
              <a:spcBef>
                <a:spcPts val="0"/>
              </a:spcBef>
              <a:spcAft>
                <a:spcPts val="0"/>
              </a:spcAft>
              <a:buClr>
                <a:srgbClr val="00C1DE"/>
              </a:buClr>
              <a:defRPr sz="1800">
                <a:solidFill>
                  <a:srgbClr val="3E464C"/>
                </a:solidFill>
              </a:defRPr>
            </a:lvl3pPr>
          </a:lstStyle>
          <a:p>
            <a:pPr lvl="0"/>
            <a:r>
              <a:rPr lang="en-GB"/>
              <a:t>Click to edit Master text styles</a:t>
            </a:r>
          </a:p>
          <a:p>
            <a:pPr lvl="1"/>
            <a:r>
              <a:rPr lang="en-GB"/>
              <a:t>Second level</a:t>
            </a:r>
          </a:p>
          <a:p>
            <a:pPr lvl="2"/>
            <a:r>
              <a:rPr lang="en-GB"/>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E464C"/>
                </a:solidFill>
              </a:defRPr>
            </a:lvl1pPr>
          </a:lstStyle>
          <a:p>
            <a:pPr lvl="0"/>
            <a:r>
              <a:rPr lang="en-GB"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solidFill>
                  <a:srgbClr val="3E464C"/>
                </a:solidFill>
              </a:defRPr>
            </a:lvl1pPr>
          </a:lstStyle>
          <a:p>
            <a:pPr lvl="0"/>
            <a:r>
              <a:rPr lang="en-GB"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gradFill>
          <a:gsLst>
            <a:gs pos="31000">
              <a:srgbClr val="0495B4"/>
            </a:gs>
            <a:gs pos="0">
              <a:srgbClr val="00C1DE"/>
            </a:gs>
            <a:gs pos="73000">
              <a:srgbClr val="086889"/>
            </a:gs>
          </a:gsLst>
          <a:lin ang="0" scaled="0"/>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7600029-49BC-9747-8895-52D759B654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1" y="1113060"/>
            <a:ext cx="2715437" cy="738599"/>
          </a:xfrm>
          <a:prstGeom prst="rect">
            <a:avLst/>
          </a:prstGeom>
        </p:spPr>
      </p:pic>
      <p:sp>
        <p:nvSpPr>
          <p:cNvPr id="14" name="Text Placeholder 3">
            <a:extLst>
              <a:ext uri="{FF2B5EF4-FFF2-40B4-BE49-F238E27FC236}">
                <a16:creationId xmlns:a16="http://schemas.microsoft.com/office/drawing/2014/main" id="{8787B368-67F0-1A4F-B234-F56D9BAD3C0B}"/>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GB"/>
              <a:t>Click to edit Master text styles</a:t>
            </a:r>
          </a:p>
        </p:txBody>
      </p:sp>
      <p:sp>
        <p:nvSpPr>
          <p:cNvPr id="15" name="Title 1">
            <a:extLst>
              <a:ext uri="{FF2B5EF4-FFF2-40B4-BE49-F238E27FC236}">
                <a16:creationId xmlns:a16="http://schemas.microsoft.com/office/drawing/2014/main" id="{9667C484-9B57-C549-AF0D-7891D61552ED}"/>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6" name="Subtitle 2">
            <a:extLst>
              <a:ext uri="{FF2B5EF4-FFF2-40B4-BE49-F238E27FC236}">
                <a16:creationId xmlns:a16="http://schemas.microsoft.com/office/drawing/2014/main" id="{8349E988-0305-DA4B-AC98-EB35AFA19A1F}"/>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sp>
        <p:nvSpPr>
          <p:cNvPr id="17" name="Text Placeholder 28">
            <a:extLst>
              <a:ext uri="{FF2B5EF4-FFF2-40B4-BE49-F238E27FC236}">
                <a16:creationId xmlns:a16="http://schemas.microsoft.com/office/drawing/2014/main" id="{86F3FB5F-6809-E14A-B666-679AAA537EF0}"/>
              </a:ext>
            </a:extLst>
          </p:cNvPr>
          <p:cNvSpPr>
            <a:spLocks noGrp="1"/>
          </p:cNvSpPr>
          <p:nvPr>
            <p:ph type="body" sz="quarter" idx="12" hasCustomPrompt="1"/>
          </p:nvPr>
        </p:nvSpPr>
        <p:spPr>
          <a:xfrm>
            <a:off x="6941131" y="592172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9" name="Text Placeholder 28">
            <a:extLst>
              <a:ext uri="{FF2B5EF4-FFF2-40B4-BE49-F238E27FC236}">
                <a16:creationId xmlns:a16="http://schemas.microsoft.com/office/drawing/2014/main" id="{C172280D-E3AD-1349-983C-F76ECEA8E655}"/>
              </a:ext>
            </a:extLst>
          </p:cNvPr>
          <p:cNvSpPr>
            <a:spLocks noGrp="1"/>
          </p:cNvSpPr>
          <p:nvPr>
            <p:ph type="body" sz="quarter" idx="13" hasCustomPrompt="1"/>
          </p:nvPr>
        </p:nvSpPr>
        <p:spPr>
          <a:xfrm>
            <a:off x="6941131" y="623160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3" name="TextBox 20">
            <a:extLst>
              <a:ext uri="{FF2B5EF4-FFF2-40B4-BE49-F238E27FC236}">
                <a16:creationId xmlns:a16="http://schemas.microsoft.com/office/drawing/2014/main" id="{2212DE46-7A49-6077-80C0-9F843FFBEFC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1228799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Closing Slide">
    <p:bg>
      <p:bgPr>
        <a:solidFill>
          <a:srgbClr val="086889"/>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07083C3-16B4-0847-B5E0-6A7820C54CB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1" y="1113060"/>
            <a:ext cx="2715437" cy="738599"/>
          </a:xfrm>
          <a:prstGeom prst="rect">
            <a:avLst/>
          </a:prstGeom>
        </p:spPr>
      </p:pic>
      <p:pic>
        <p:nvPicPr>
          <p:cNvPr id="3" name="Graphic 2">
            <a:extLst>
              <a:ext uri="{FF2B5EF4-FFF2-40B4-BE49-F238E27FC236}">
                <a16:creationId xmlns:a16="http://schemas.microsoft.com/office/drawing/2014/main" id="{D3C456C3-26B2-3648-8DE3-D90A9C95A159}"/>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0328"/>
          <a:stretch/>
        </p:blipFill>
        <p:spPr>
          <a:xfrm>
            <a:off x="4942860" y="0"/>
            <a:ext cx="7249140" cy="6858000"/>
          </a:xfrm>
          <a:prstGeom prst="rect">
            <a:avLst/>
          </a:prstGeom>
        </p:spPr>
      </p:pic>
      <p:sp>
        <p:nvSpPr>
          <p:cNvPr id="6" name="Rectangle 5">
            <a:extLst>
              <a:ext uri="{FF2B5EF4-FFF2-40B4-BE49-F238E27FC236}">
                <a16:creationId xmlns:a16="http://schemas.microsoft.com/office/drawing/2014/main" id="{9CF13394-7553-9C4D-9FC2-CD131DF3B53C}"/>
              </a:ext>
            </a:extLst>
          </p:cNvPr>
          <p:cNvSpPr>
            <a:spLocks noChangeArrowheads="1"/>
          </p:cNvSpPr>
          <p:nvPr userDrawn="1"/>
        </p:nvSpPr>
        <p:spPr bwMode="auto">
          <a:xfrm>
            <a:off x="902748" y="4904346"/>
            <a:ext cx="40268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1200" dirty="0">
                <a:solidFill>
                  <a:schemeClr val="bg1"/>
                </a:solidFill>
                <a:latin typeface="+mn-lt"/>
              </a:rPr>
              <a:t>The </a:t>
            </a:r>
            <a:r>
              <a:rPr lang="en-US" altLang="x-none" sz="1200" dirty="0" err="1">
                <a:solidFill>
                  <a:schemeClr val="bg1"/>
                </a:solidFill>
                <a:latin typeface="+mn-lt"/>
              </a:rPr>
              <a:t>Kigen</a:t>
            </a:r>
            <a:r>
              <a:rPr lang="en-US" altLang="x-none" sz="1200" dirty="0">
                <a:solidFill>
                  <a:schemeClr val="bg1"/>
                </a:solidFill>
                <a:latin typeface="+mn-lt"/>
              </a:rPr>
              <a:t> trademarks featured in this presentation are registered trademarks or trademarks of </a:t>
            </a:r>
            <a:r>
              <a:rPr lang="en-US" altLang="x-none" sz="1200" dirty="0" err="1">
                <a:solidFill>
                  <a:schemeClr val="bg1"/>
                </a:solidFill>
                <a:latin typeface="+mn-lt"/>
              </a:rPr>
              <a:t>Kigen</a:t>
            </a:r>
            <a:r>
              <a:rPr lang="en-US" altLang="x-none" sz="1200" dirty="0">
                <a:solidFill>
                  <a:schemeClr val="bg1"/>
                </a:solidFill>
                <a:latin typeface="+mn-lt"/>
              </a:rPr>
              <a:t> in the US and/or elsewhere. All rights reserved. All other marks featured may be trademarks of their respective owners.</a:t>
            </a:r>
          </a:p>
          <a:p>
            <a:pPr algn="l">
              <a:defRPr/>
            </a:pPr>
            <a:br>
              <a:rPr lang="en-US" altLang="x-none" sz="1200" dirty="0">
                <a:solidFill>
                  <a:schemeClr val="bg1"/>
                </a:solidFill>
                <a:latin typeface="+mn-lt"/>
              </a:rPr>
            </a:br>
            <a:r>
              <a:rPr lang="en-US" altLang="x-none" sz="1200" dirty="0" err="1">
                <a:solidFill>
                  <a:schemeClr val="bg1"/>
                </a:solidFill>
                <a:latin typeface="+mn-lt"/>
              </a:rPr>
              <a:t>www.kigen.com</a:t>
            </a:r>
            <a:endParaRPr lang="en-US" altLang="x-none" sz="1200" dirty="0">
              <a:solidFill>
                <a:schemeClr val="bg1"/>
              </a:solidFill>
              <a:latin typeface="+mn-lt"/>
            </a:endParaRPr>
          </a:p>
        </p:txBody>
      </p:sp>
      <p:sp>
        <p:nvSpPr>
          <p:cNvPr id="8" name="Rectangle 7">
            <a:extLst>
              <a:ext uri="{FF2B5EF4-FFF2-40B4-BE49-F238E27FC236}">
                <a16:creationId xmlns:a16="http://schemas.microsoft.com/office/drawing/2014/main" id="{10D55A4E-8678-46A3-AA09-2AC5EBACF579}"/>
              </a:ext>
            </a:extLst>
          </p:cNvPr>
          <p:cNvSpPr>
            <a:spLocks noChangeArrowheads="1"/>
          </p:cNvSpPr>
          <p:nvPr userDrawn="1"/>
        </p:nvSpPr>
        <p:spPr bwMode="auto">
          <a:xfrm>
            <a:off x="6678456" y="956781"/>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latin typeface="+mj-lt"/>
              </a:rPr>
              <a:t>Thank You</a:t>
            </a:r>
          </a:p>
          <a:p>
            <a:pPr algn="r">
              <a:defRPr/>
            </a:pPr>
            <a:r>
              <a:rPr lang="en-US" sz="2800" b="0" i="0" u="none" strike="noStrike" dirty="0">
                <a:solidFill>
                  <a:schemeClr val="bg1"/>
                </a:solidFill>
                <a:effectLst/>
                <a:latin typeface="+mj-lt"/>
              </a:rPr>
              <a:t>Go </a:t>
            </a:r>
            <a:r>
              <a:rPr lang="en-US" sz="2800" b="0" i="0" u="none" strike="noStrike" dirty="0" err="1">
                <a:solidFill>
                  <a:schemeClr val="bg1"/>
                </a:solidFill>
                <a:effectLst/>
                <a:latin typeface="+mj-lt"/>
              </a:rPr>
              <a:t>raibh</a:t>
            </a:r>
            <a:r>
              <a:rPr lang="en-US" sz="2800" b="0" i="0" u="none" strike="noStrike" dirty="0">
                <a:solidFill>
                  <a:schemeClr val="bg1"/>
                </a:solidFill>
                <a:effectLst/>
                <a:latin typeface="+mj-lt"/>
              </a:rPr>
              <a:t> </a:t>
            </a:r>
            <a:r>
              <a:rPr lang="en-US" sz="2800" b="0" i="0" u="none" strike="noStrike" dirty="0" err="1">
                <a:solidFill>
                  <a:schemeClr val="bg1"/>
                </a:solidFill>
                <a:effectLst/>
                <a:latin typeface="+mj-lt"/>
              </a:rPr>
              <a:t>maith</a:t>
            </a:r>
            <a:r>
              <a:rPr lang="en-US" sz="2800" b="0" i="0" u="none" strike="noStrike" dirty="0">
                <a:solidFill>
                  <a:schemeClr val="bg1"/>
                </a:solidFill>
                <a:effectLst/>
                <a:latin typeface="+mj-lt"/>
              </a:rPr>
              <a:t> </a:t>
            </a:r>
            <a:r>
              <a:rPr lang="en-US" sz="2800" b="0" i="0" u="none" strike="noStrike" dirty="0" err="1">
                <a:solidFill>
                  <a:schemeClr val="bg1"/>
                </a:solidFill>
                <a:effectLst/>
                <a:latin typeface="+mj-lt"/>
              </a:rPr>
              <a:t>agaibh</a:t>
            </a:r>
            <a:endParaRPr lang="en-US" altLang="en-US" sz="2800" dirty="0">
              <a:solidFill>
                <a:schemeClr val="bg1"/>
              </a:solidFill>
              <a:latin typeface="+mj-lt"/>
            </a:endParaRPr>
          </a:p>
          <a:p>
            <a:pPr algn="r">
              <a:defRPr/>
            </a:pPr>
            <a:r>
              <a:rPr lang="en-US" altLang="en-US" sz="2800" dirty="0">
                <a:solidFill>
                  <a:schemeClr val="bg1"/>
                </a:solidFill>
                <a:latin typeface="+mj-lt"/>
              </a:rPr>
              <a:t>Merci</a:t>
            </a:r>
          </a:p>
          <a:p>
            <a:pPr algn="r">
              <a:defRPr/>
            </a:pPr>
            <a:r>
              <a:rPr lang="en-US" sz="2800" b="0" i="0" u="none" strike="noStrike" dirty="0">
                <a:solidFill>
                  <a:schemeClr val="bg1"/>
                </a:solidFill>
                <a:effectLst/>
                <a:latin typeface="+mj-lt"/>
              </a:rPr>
              <a:t>Dank u </a:t>
            </a:r>
            <a:r>
              <a:rPr lang="en-US" sz="2800" b="0" i="0" u="none" strike="noStrike" dirty="0" err="1">
                <a:solidFill>
                  <a:schemeClr val="bg1"/>
                </a:solidFill>
                <a:effectLst/>
                <a:latin typeface="+mj-lt"/>
              </a:rPr>
              <a:t>wel</a:t>
            </a:r>
            <a:endParaRPr lang="en-US" altLang="en-US" sz="2800" dirty="0">
              <a:solidFill>
                <a:schemeClr val="bg1"/>
              </a:solidFill>
              <a:latin typeface="+mj-lt"/>
            </a:endParaRPr>
          </a:p>
          <a:p>
            <a:pPr algn="r">
              <a:defRPr/>
            </a:pPr>
            <a:r>
              <a:rPr lang="en-US" altLang="en-US" sz="2800" dirty="0" err="1">
                <a:solidFill>
                  <a:schemeClr val="bg1"/>
                </a:solidFill>
                <a:latin typeface="+mj-lt"/>
              </a:rPr>
              <a:t>谢谢</a:t>
            </a:r>
            <a:endParaRPr lang="en-US" altLang="en-US" sz="2800" dirty="0">
              <a:solidFill>
                <a:schemeClr val="bg1"/>
              </a:solidFill>
              <a:latin typeface="+mj-lt"/>
            </a:endParaRPr>
          </a:p>
          <a:p>
            <a:pPr algn="r">
              <a:defRPr/>
            </a:pPr>
            <a:r>
              <a:rPr lang="en-US" altLang="en-US" sz="2800" dirty="0" err="1">
                <a:solidFill>
                  <a:schemeClr val="bg1"/>
                </a:solidFill>
                <a:latin typeface="+mj-lt"/>
              </a:rPr>
              <a:t>ありがとう</a:t>
            </a:r>
            <a:endParaRPr lang="en-US" altLang="en-US" sz="2800" dirty="0">
              <a:solidFill>
                <a:schemeClr val="bg1"/>
              </a:solidFill>
              <a:latin typeface="+mj-lt"/>
            </a:endParaRPr>
          </a:p>
          <a:p>
            <a:pPr algn="r">
              <a:defRPr/>
            </a:pPr>
            <a:r>
              <a:rPr lang="en-US" sz="2800" b="0" i="0" u="none" strike="noStrike" dirty="0" err="1">
                <a:solidFill>
                  <a:srgbClr val="E2EDF1"/>
                </a:solidFill>
                <a:effectLst/>
                <a:latin typeface="+mj-lt"/>
              </a:rPr>
              <a:t>Diolch</a:t>
            </a:r>
            <a:endParaRPr lang="en-US" altLang="en-US" sz="2800" dirty="0">
              <a:solidFill>
                <a:schemeClr val="bg1"/>
              </a:solidFill>
              <a:latin typeface="+mj-lt"/>
            </a:endParaRPr>
          </a:p>
          <a:p>
            <a:pPr algn="r">
              <a:defRPr/>
            </a:pPr>
            <a:r>
              <a:rPr lang="en-US" sz="2800" b="0" i="0" u="none" strike="noStrike" dirty="0" err="1">
                <a:solidFill>
                  <a:srgbClr val="E2EDF1"/>
                </a:solidFill>
                <a:effectLst/>
              </a:rPr>
              <a:t>Dziękuję</a:t>
            </a:r>
            <a:endParaRPr lang="en-US" sz="2800" b="0" i="0" u="none" strike="noStrike" dirty="0">
              <a:solidFill>
                <a:srgbClr val="E2EDF1"/>
              </a:solidFill>
              <a:effectLst/>
            </a:endParaRPr>
          </a:p>
          <a:p>
            <a:pPr algn="r">
              <a:defRPr/>
            </a:pPr>
            <a:r>
              <a:rPr lang="en-US" altLang="en-US" sz="2800" b="0" i="0" u="none" strike="noStrike" dirty="0" err="1">
                <a:solidFill>
                  <a:srgbClr val="E2EDF1"/>
                </a:solidFill>
                <a:effectLst/>
                <a:latin typeface="+mj-lt"/>
              </a:rPr>
              <a:t>Tak</a:t>
            </a:r>
            <a:endParaRPr lang="en-US" altLang="en-US" sz="2800" dirty="0">
              <a:solidFill>
                <a:schemeClr val="bg1"/>
              </a:solidFill>
              <a:latin typeface="+mj-lt"/>
            </a:endParaRPr>
          </a:p>
          <a:p>
            <a:pPr algn="r">
              <a:defRPr/>
            </a:pPr>
            <a:r>
              <a:rPr lang="en-US" altLang="en-US" sz="2800" dirty="0" err="1">
                <a:solidFill>
                  <a:schemeClr val="bg1"/>
                </a:solidFill>
                <a:latin typeface="+mj-lt"/>
              </a:rPr>
              <a:t>감사합니다</a:t>
            </a:r>
            <a:endParaRPr lang="en-US" altLang="en-US" sz="2800" dirty="0">
              <a:solidFill>
                <a:schemeClr val="bg1"/>
              </a:solidFill>
              <a:latin typeface="+mj-lt"/>
            </a:endParaRPr>
          </a:p>
          <a:p>
            <a:pPr algn="r">
              <a:defRPr/>
            </a:pPr>
            <a:r>
              <a:rPr lang="en-US" altLang="en-US" sz="2800" dirty="0" err="1">
                <a:solidFill>
                  <a:schemeClr val="bg1"/>
                </a:solidFill>
                <a:latin typeface="+mj-lt"/>
              </a:rPr>
              <a:t>धन्यवाद</a:t>
            </a:r>
            <a:endParaRPr lang="en-US" altLang="en-US" sz="2800" dirty="0">
              <a:solidFill>
                <a:schemeClr val="bg1"/>
              </a:solidFill>
              <a:latin typeface="+mj-lt"/>
            </a:endParaRPr>
          </a:p>
          <a:p>
            <a:pPr algn="r">
              <a:defRPr/>
            </a:pPr>
            <a:r>
              <a:rPr lang="ar-SA" sz="2800" kern="1200" dirty="0">
                <a:solidFill>
                  <a:schemeClr val="bg1"/>
                </a:solidFill>
                <a:latin typeface="+mj-lt"/>
                <a:ea typeface="ＭＳ Ｐゴシック" charset="-128"/>
                <a:cs typeface="+mn-cs"/>
              </a:rPr>
              <a:t>شكرًا</a:t>
            </a:r>
            <a:r>
              <a:rPr lang="ar-AE" altLang="en-US" sz="2800" dirty="0">
                <a:solidFill>
                  <a:schemeClr val="bg1"/>
                </a:solidFill>
                <a:latin typeface="+mj-lt"/>
              </a:rPr>
              <a:t> </a:t>
            </a:r>
            <a:endParaRPr lang="en-US" altLang="en-US" sz="2800" dirty="0">
              <a:solidFill>
                <a:schemeClr val="bg1"/>
              </a:solidFill>
              <a:latin typeface="+mj-lt"/>
            </a:endParaRPr>
          </a:p>
          <a:p>
            <a:pPr algn="r">
              <a:defRPr/>
            </a:pPr>
            <a:r>
              <a:rPr lang="en-US" sz="2800" b="0" i="0" u="none" strike="noStrike" dirty="0" err="1">
                <a:solidFill>
                  <a:srgbClr val="FFFFFF"/>
                </a:solidFill>
                <a:effectLst/>
                <a:latin typeface="+mj-lt"/>
              </a:rPr>
              <a:t>Paldies</a:t>
            </a:r>
            <a:endParaRPr lang="en-US" altLang="en-US" sz="2800" dirty="0">
              <a:solidFill>
                <a:schemeClr val="bg1"/>
              </a:solidFill>
              <a:latin typeface="+mj-lt"/>
            </a:endParaRPr>
          </a:p>
        </p:txBody>
      </p:sp>
      <p:sp>
        <p:nvSpPr>
          <p:cNvPr id="4" name="TextBox 20">
            <a:extLst>
              <a:ext uri="{FF2B5EF4-FFF2-40B4-BE49-F238E27FC236}">
                <a16:creationId xmlns:a16="http://schemas.microsoft.com/office/drawing/2014/main" id="{D74E6B9F-E9C2-DE0C-C4E1-1A84555A60B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431394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rgbClr val="086889"/>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FA72A01-BEC4-7841-A95A-6949372DC7D6}"/>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1" y="1113060"/>
            <a:ext cx="2715437" cy="738599"/>
          </a:xfrm>
          <a:prstGeom prst="rect">
            <a:avLst/>
          </a:prstGeom>
        </p:spPr>
      </p:pic>
      <p:pic>
        <p:nvPicPr>
          <p:cNvPr id="4" name="Graphic 3">
            <a:extLst>
              <a:ext uri="{FF2B5EF4-FFF2-40B4-BE49-F238E27FC236}">
                <a16:creationId xmlns:a16="http://schemas.microsoft.com/office/drawing/2014/main" id="{333AEC46-0994-5341-A789-9C8126A30A21}"/>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0328"/>
          <a:stretch/>
        </p:blipFill>
        <p:spPr>
          <a:xfrm>
            <a:off x="4942860" y="0"/>
            <a:ext cx="7249140" cy="6858000"/>
          </a:xfrm>
          <a:prstGeom prst="rect">
            <a:avLst/>
          </a:prstGeom>
        </p:spPr>
      </p:pic>
      <p:sp>
        <p:nvSpPr>
          <p:cNvPr id="6" name="Rectangle 5">
            <a:extLst>
              <a:ext uri="{FF2B5EF4-FFF2-40B4-BE49-F238E27FC236}">
                <a16:creationId xmlns:a16="http://schemas.microsoft.com/office/drawing/2014/main" id="{7F926144-6864-D34D-AB19-BEB22301A6C0}"/>
              </a:ext>
            </a:extLst>
          </p:cNvPr>
          <p:cNvSpPr>
            <a:spLocks noChangeArrowheads="1"/>
          </p:cNvSpPr>
          <p:nvPr userDrawn="1"/>
        </p:nvSpPr>
        <p:spPr bwMode="auto">
          <a:xfrm>
            <a:off x="902748" y="4904346"/>
            <a:ext cx="40268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1200" dirty="0">
                <a:solidFill>
                  <a:schemeClr val="bg1"/>
                </a:solidFill>
                <a:latin typeface="+mn-lt"/>
              </a:rPr>
              <a:t>The </a:t>
            </a:r>
            <a:r>
              <a:rPr lang="en-US" altLang="x-none" sz="1200" dirty="0" err="1">
                <a:solidFill>
                  <a:schemeClr val="bg1"/>
                </a:solidFill>
                <a:latin typeface="+mn-lt"/>
              </a:rPr>
              <a:t>Kigen</a:t>
            </a:r>
            <a:r>
              <a:rPr lang="en-US" altLang="x-none" sz="1200" dirty="0">
                <a:solidFill>
                  <a:schemeClr val="bg1"/>
                </a:solidFill>
                <a:latin typeface="+mn-lt"/>
              </a:rPr>
              <a:t> trademarks featured in this presentation are registered trademarks or trademarks of </a:t>
            </a:r>
            <a:r>
              <a:rPr lang="en-US" altLang="x-none" sz="1200" dirty="0" err="1">
                <a:solidFill>
                  <a:schemeClr val="bg1"/>
                </a:solidFill>
                <a:latin typeface="+mn-lt"/>
              </a:rPr>
              <a:t>Kigen</a:t>
            </a:r>
            <a:r>
              <a:rPr lang="en-US" altLang="x-none" sz="1200" dirty="0">
                <a:solidFill>
                  <a:schemeClr val="bg1"/>
                </a:solidFill>
                <a:latin typeface="+mn-lt"/>
              </a:rPr>
              <a:t> in the US and/or elsewhere. All rights reserved. All other marks featured may be trademarks of their respective owners.</a:t>
            </a:r>
          </a:p>
          <a:p>
            <a:pPr algn="l">
              <a:defRPr/>
            </a:pPr>
            <a:br>
              <a:rPr lang="en-US" altLang="x-none" sz="1200" dirty="0">
                <a:solidFill>
                  <a:schemeClr val="bg1"/>
                </a:solidFill>
                <a:latin typeface="+mn-lt"/>
              </a:rPr>
            </a:br>
            <a:r>
              <a:rPr lang="en-US" altLang="x-none" sz="1200" dirty="0" err="1">
                <a:solidFill>
                  <a:schemeClr val="bg1"/>
                </a:solidFill>
                <a:latin typeface="+mn-lt"/>
              </a:rPr>
              <a:t>www.kigen.com</a:t>
            </a:r>
            <a:endParaRPr lang="en-US" altLang="x-none" sz="1200" dirty="0">
              <a:solidFill>
                <a:schemeClr val="bg1"/>
              </a:solidFill>
              <a:latin typeface="+mn-lt"/>
            </a:endParaRPr>
          </a:p>
        </p:txBody>
      </p:sp>
      <p:sp>
        <p:nvSpPr>
          <p:cNvPr id="8" name="TextBox 20">
            <a:extLst>
              <a:ext uri="{FF2B5EF4-FFF2-40B4-BE49-F238E27FC236}">
                <a16:creationId xmlns:a16="http://schemas.microsoft.com/office/drawing/2014/main" id="{04C9E5CA-6499-6FE2-C6D9-3AFBD4DAEA3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680716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gradFill>
          <a:gsLst>
            <a:gs pos="31000">
              <a:srgbClr val="0495B4"/>
            </a:gs>
            <a:gs pos="0">
              <a:srgbClr val="00C1DE"/>
            </a:gs>
            <a:gs pos="73000">
              <a:srgbClr val="086889"/>
            </a:gs>
          </a:gsLst>
          <a:lin ang="0" scaled="0"/>
        </a:gra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8D8C769-1E59-884E-855C-686B9B729C56}"/>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1" y="1113060"/>
            <a:ext cx="2715437" cy="738599"/>
          </a:xfrm>
          <a:prstGeom prst="rect">
            <a:avLst/>
          </a:prstGeom>
        </p:spPr>
      </p:pic>
      <p:pic>
        <p:nvPicPr>
          <p:cNvPr id="15" name="Graphic 14">
            <a:extLst>
              <a:ext uri="{FF2B5EF4-FFF2-40B4-BE49-F238E27FC236}">
                <a16:creationId xmlns:a16="http://schemas.microsoft.com/office/drawing/2014/main" id="{DB428320-4E10-EB44-94F7-742AA4C88711}"/>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0328"/>
          <a:stretch/>
        </p:blipFill>
        <p:spPr>
          <a:xfrm>
            <a:off x="4942860" y="0"/>
            <a:ext cx="7249140" cy="6858000"/>
          </a:xfrm>
          <a:prstGeom prst="rect">
            <a:avLst/>
          </a:prstGeom>
        </p:spPr>
      </p:pic>
      <p:sp>
        <p:nvSpPr>
          <p:cNvPr id="7" name="Rectangle 6">
            <a:extLst>
              <a:ext uri="{FF2B5EF4-FFF2-40B4-BE49-F238E27FC236}">
                <a16:creationId xmlns:a16="http://schemas.microsoft.com/office/drawing/2014/main" id="{5403C152-DE9B-449D-BE14-5DB5CD8F445C}"/>
              </a:ext>
            </a:extLst>
          </p:cNvPr>
          <p:cNvSpPr>
            <a:spLocks noChangeArrowheads="1"/>
          </p:cNvSpPr>
          <p:nvPr userDrawn="1"/>
        </p:nvSpPr>
        <p:spPr bwMode="auto">
          <a:xfrm>
            <a:off x="6678456" y="956781"/>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latin typeface="+mj-lt"/>
              </a:rPr>
              <a:t>Thank You</a:t>
            </a:r>
          </a:p>
          <a:p>
            <a:pPr algn="r">
              <a:defRPr/>
            </a:pPr>
            <a:r>
              <a:rPr lang="en-US" sz="2800" b="0" i="0" u="none" strike="noStrike" dirty="0">
                <a:solidFill>
                  <a:schemeClr val="bg1"/>
                </a:solidFill>
                <a:effectLst/>
                <a:latin typeface="+mj-lt"/>
              </a:rPr>
              <a:t>Go </a:t>
            </a:r>
            <a:r>
              <a:rPr lang="en-US" sz="2800" b="0" i="0" u="none" strike="noStrike" dirty="0" err="1">
                <a:solidFill>
                  <a:schemeClr val="bg1"/>
                </a:solidFill>
                <a:effectLst/>
                <a:latin typeface="+mj-lt"/>
              </a:rPr>
              <a:t>raibh</a:t>
            </a:r>
            <a:r>
              <a:rPr lang="en-US" sz="2800" b="0" i="0" u="none" strike="noStrike" dirty="0">
                <a:solidFill>
                  <a:schemeClr val="bg1"/>
                </a:solidFill>
                <a:effectLst/>
                <a:latin typeface="+mj-lt"/>
              </a:rPr>
              <a:t> </a:t>
            </a:r>
            <a:r>
              <a:rPr lang="en-US" sz="2800" b="0" i="0" u="none" strike="noStrike" dirty="0" err="1">
                <a:solidFill>
                  <a:schemeClr val="bg1"/>
                </a:solidFill>
                <a:effectLst/>
                <a:latin typeface="+mj-lt"/>
              </a:rPr>
              <a:t>maith</a:t>
            </a:r>
            <a:r>
              <a:rPr lang="en-US" sz="2800" b="0" i="0" u="none" strike="noStrike" dirty="0">
                <a:solidFill>
                  <a:schemeClr val="bg1"/>
                </a:solidFill>
                <a:effectLst/>
                <a:latin typeface="+mj-lt"/>
              </a:rPr>
              <a:t> </a:t>
            </a:r>
            <a:r>
              <a:rPr lang="en-US" sz="2800" b="0" i="0" u="none" strike="noStrike" dirty="0" err="1">
                <a:solidFill>
                  <a:schemeClr val="bg1"/>
                </a:solidFill>
                <a:effectLst/>
                <a:latin typeface="+mj-lt"/>
              </a:rPr>
              <a:t>agaibh</a:t>
            </a:r>
            <a:endParaRPr lang="en-US" altLang="en-US" sz="2800" dirty="0">
              <a:solidFill>
                <a:schemeClr val="bg1"/>
              </a:solidFill>
              <a:latin typeface="+mj-lt"/>
            </a:endParaRPr>
          </a:p>
          <a:p>
            <a:pPr algn="r">
              <a:defRPr/>
            </a:pPr>
            <a:r>
              <a:rPr lang="en-US" altLang="en-US" sz="2800" dirty="0">
                <a:solidFill>
                  <a:schemeClr val="bg1"/>
                </a:solidFill>
                <a:latin typeface="+mj-lt"/>
              </a:rPr>
              <a:t>Merci</a:t>
            </a:r>
          </a:p>
          <a:p>
            <a:pPr algn="r">
              <a:defRPr/>
            </a:pPr>
            <a:r>
              <a:rPr lang="en-US" sz="2800" b="0" i="0" u="none" strike="noStrike" dirty="0">
                <a:solidFill>
                  <a:schemeClr val="bg1"/>
                </a:solidFill>
                <a:effectLst/>
                <a:latin typeface="+mj-lt"/>
              </a:rPr>
              <a:t>Dank u </a:t>
            </a:r>
            <a:r>
              <a:rPr lang="en-US" sz="2800" b="0" i="0" u="none" strike="noStrike" dirty="0" err="1">
                <a:solidFill>
                  <a:schemeClr val="bg1"/>
                </a:solidFill>
                <a:effectLst/>
                <a:latin typeface="+mj-lt"/>
              </a:rPr>
              <a:t>wel</a:t>
            </a:r>
            <a:endParaRPr lang="en-US" altLang="en-US" sz="2800" dirty="0">
              <a:solidFill>
                <a:schemeClr val="bg1"/>
              </a:solidFill>
              <a:latin typeface="+mj-lt"/>
            </a:endParaRPr>
          </a:p>
          <a:p>
            <a:pPr algn="r">
              <a:defRPr/>
            </a:pPr>
            <a:r>
              <a:rPr lang="en-US" altLang="en-US" sz="2800" dirty="0" err="1">
                <a:solidFill>
                  <a:schemeClr val="bg1"/>
                </a:solidFill>
                <a:latin typeface="+mj-lt"/>
              </a:rPr>
              <a:t>谢谢</a:t>
            </a:r>
            <a:endParaRPr lang="en-US" altLang="en-US" sz="2800" dirty="0">
              <a:solidFill>
                <a:schemeClr val="bg1"/>
              </a:solidFill>
              <a:latin typeface="+mj-lt"/>
            </a:endParaRPr>
          </a:p>
          <a:p>
            <a:pPr algn="r">
              <a:defRPr/>
            </a:pPr>
            <a:r>
              <a:rPr lang="en-US" altLang="en-US" sz="2800" dirty="0" err="1">
                <a:solidFill>
                  <a:schemeClr val="bg1"/>
                </a:solidFill>
                <a:latin typeface="+mj-lt"/>
              </a:rPr>
              <a:t>ありがとう</a:t>
            </a:r>
            <a:endParaRPr lang="en-US" altLang="en-US" sz="2800" dirty="0">
              <a:solidFill>
                <a:schemeClr val="bg1"/>
              </a:solidFill>
              <a:latin typeface="+mj-lt"/>
            </a:endParaRPr>
          </a:p>
          <a:p>
            <a:pPr algn="r">
              <a:defRPr/>
            </a:pPr>
            <a:r>
              <a:rPr lang="en-US" sz="2800" b="0" i="0" u="none" strike="noStrike" dirty="0" err="1">
                <a:solidFill>
                  <a:srgbClr val="E2EDF1"/>
                </a:solidFill>
                <a:effectLst/>
                <a:latin typeface="+mj-lt"/>
              </a:rPr>
              <a:t>Diolch</a:t>
            </a:r>
            <a:endParaRPr lang="en-US" altLang="en-US" sz="2800" dirty="0">
              <a:solidFill>
                <a:schemeClr val="bg1"/>
              </a:solidFill>
              <a:latin typeface="+mj-lt"/>
            </a:endParaRPr>
          </a:p>
          <a:p>
            <a:pPr algn="r">
              <a:defRPr/>
            </a:pPr>
            <a:r>
              <a:rPr lang="en-US" sz="2800" b="0" i="0" u="none" strike="noStrike" dirty="0" err="1">
                <a:solidFill>
                  <a:srgbClr val="E2EDF1"/>
                </a:solidFill>
                <a:effectLst/>
              </a:rPr>
              <a:t>Dziękuję</a:t>
            </a:r>
            <a:endParaRPr lang="en-US" sz="2800" b="0" i="0" u="none" strike="noStrike" dirty="0">
              <a:solidFill>
                <a:srgbClr val="E2EDF1"/>
              </a:solidFill>
              <a:effectLst/>
            </a:endParaRPr>
          </a:p>
          <a:p>
            <a:pPr algn="r">
              <a:defRPr/>
            </a:pPr>
            <a:r>
              <a:rPr lang="en-US" altLang="en-US" sz="2800" b="0" i="0" u="none" strike="noStrike" dirty="0" err="1">
                <a:solidFill>
                  <a:srgbClr val="E2EDF1"/>
                </a:solidFill>
                <a:effectLst/>
                <a:latin typeface="+mj-lt"/>
              </a:rPr>
              <a:t>Tak</a:t>
            </a:r>
            <a:endParaRPr lang="en-US" altLang="en-US" sz="2800" dirty="0">
              <a:solidFill>
                <a:schemeClr val="bg1"/>
              </a:solidFill>
              <a:latin typeface="+mj-lt"/>
            </a:endParaRPr>
          </a:p>
          <a:p>
            <a:pPr algn="r">
              <a:defRPr/>
            </a:pPr>
            <a:r>
              <a:rPr lang="en-US" altLang="en-US" sz="2800" dirty="0" err="1">
                <a:solidFill>
                  <a:schemeClr val="bg1"/>
                </a:solidFill>
                <a:latin typeface="+mj-lt"/>
              </a:rPr>
              <a:t>감사합니다</a:t>
            </a:r>
            <a:endParaRPr lang="en-US" altLang="en-US" sz="2800" dirty="0">
              <a:solidFill>
                <a:schemeClr val="bg1"/>
              </a:solidFill>
              <a:latin typeface="+mj-lt"/>
            </a:endParaRPr>
          </a:p>
          <a:p>
            <a:pPr algn="r">
              <a:defRPr/>
            </a:pPr>
            <a:r>
              <a:rPr lang="en-US" altLang="en-US" sz="2800" dirty="0" err="1">
                <a:solidFill>
                  <a:schemeClr val="bg1"/>
                </a:solidFill>
                <a:latin typeface="+mj-lt"/>
              </a:rPr>
              <a:t>धन्यवाद</a:t>
            </a:r>
            <a:endParaRPr lang="en-US" altLang="en-US" sz="2800" dirty="0">
              <a:solidFill>
                <a:schemeClr val="bg1"/>
              </a:solidFill>
              <a:latin typeface="+mj-lt"/>
            </a:endParaRPr>
          </a:p>
          <a:p>
            <a:pPr algn="r">
              <a:defRPr/>
            </a:pPr>
            <a:r>
              <a:rPr lang="ar-SA" sz="2800" kern="1200" dirty="0">
                <a:solidFill>
                  <a:schemeClr val="bg1"/>
                </a:solidFill>
                <a:latin typeface="+mj-lt"/>
                <a:ea typeface="ＭＳ Ｐゴシック" charset="-128"/>
                <a:cs typeface="+mn-cs"/>
              </a:rPr>
              <a:t>شكرًا</a:t>
            </a:r>
            <a:r>
              <a:rPr lang="ar-AE" altLang="en-US" sz="2800" dirty="0">
                <a:solidFill>
                  <a:schemeClr val="bg1"/>
                </a:solidFill>
                <a:latin typeface="+mj-lt"/>
              </a:rPr>
              <a:t> </a:t>
            </a:r>
            <a:endParaRPr lang="en-US" altLang="en-US" sz="2800" dirty="0">
              <a:solidFill>
                <a:schemeClr val="bg1"/>
              </a:solidFill>
              <a:latin typeface="+mj-lt"/>
            </a:endParaRPr>
          </a:p>
          <a:p>
            <a:pPr algn="r">
              <a:defRPr/>
            </a:pPr>
            <a:r>
              <a:rPr lang="en-US" sz="2800" b="0" i="0" u="none" strike="noStrike" dirty="0" err="1">
                <a:solidFill>
                  <a:srgbClr val="FFFFFF"/>
                </a:solidFill>
                <a:effectLst/>
                <a:latin typeface="+mj-lt"/>
              </a:rPr>
              <a:t>Paldies</a:t>
            </a:r>
            <a:endParaRPr lang="en-US" altLang="en-US" sz="2800" dirty="0">
              <a:solidFill>
                <a:schemeClr val="bg1"/>
              </a:solidFill>
              <a:latin typeface="+mj-lt"/>
            </a:endParaRPr>
          </a:p>
        </p:txBody>
      </p:sp>
      <p:sp>
        <p:nvSpPr>
          <p:cNvPr id="3" name="TextBox 20">
            <a:extLst>
              <a:ext uri="{FF2B5EF4-FFF2-40B4-BE49-F238E27FC236}">
                <a16:creationId xmlns:a16="http://schemas.microsoft.com/office/drawing/2014/main" id="{CE22A183-B66D-264D-C7DB-906B62C11B5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311627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losing Slide">
    <p:bg>
      <p:bgPr>
        <a:gradFill>
          <a:gsLst>
            <a:gs pos="31000">
              <a:srgbClr val="0495B4"/>
            </a:gs>
            <a:gs pos="0">
              <a:srgbClr val="00C1DE"/>
            </a:gs>
            <a:gs pos="73000">
              <a:srgbClr val="086889"/>
            </a:gs>
          </a:gsLst>
          <a:lin ang="0" scaled="0"/>
        </a:gra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8D8C769-1E59-884E-855C-686B9B729C56}"/>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1" y="1113060"/>
            <a:ext cx="2715437" cy="738599"/>
          </a:xfrm>
          <a:prstGeom prst="rect">
            <a:avLst/>
          </a:prstGeom>
        </p:spPr>
      </p:pic>
      <p:pic>
        <p:nvPicPr>
          <p:cNvPr id="15" name="Graphic 14">
            <a:extLst>
              <a:ext uri="{FF2B5EF4-FFF2-40B4-BE49-F238E27FC236}">
                <a16:creationId xmlns:a16="http://schemas.microsoft.com/office/drawing/2014/main" id="{DB428320-4E10-EB44-94F7-742AA4C88711}"/>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0328"/>
          <a:stretch/>
        </p:blipFill>
        <p:spPr>
          <a:xfrm>
            <a:off x="4942860" y="0"/>
            <a:ext cx="7249140" cy="6858000"/>
          </a:xfrm>
          <a:prstGeom prst="rect">
            <a:avLst/>
          </a:prstGeom>
        </p:spPr>
      </p:pic>
      <p:sp>
        <p:nvSpPr>
          <p:cNvPr id="5" name="Rectangle 4">
            <a:extLst>
              <a:ext uri="{FF2B5EF4-FFF2-40B4-BE49-F238E27FC236}">
                <a16:creationId xmlns:a16="http://schemas.microsoft.com/office/drawing/2014/main" id="{47F839A2-2B72-F147-B94C-5BC693255ECD}"/>
              </a:ext>
            </a:extLst>
          </p:cNvPr>
          <p:cNvSpPr>
            <a:spLocks noChangeArrowheads="1"/>
          </p:cNvSpPr>
          <p:nvPr userDrawn="1"/>
        </p:nvSpPr>
        <p:spPr bwMode="auto">
          <a:xfrm>
            <a:off x="7285383" y="1087378"/>
            <a:ext cx="40268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latin typeface="+mn-lt"/>
              </a:rPr>
              <a:t>The </a:t>
            </a:r>
            <a:r>
              <a:rPr lang="en-US" altLang="x-none" sz="1200" dirty="0" err="1">
                <a:solidFill>
                  <a:schemeClr val="bg1"/>
                </a:solidFill>
                <a:latin typeface="+mn-lt"/>
              </a:rPr>
              <a:t>Kigen</a:t>
            </a:r>
            <a:r>
              <a:rPr lang="en-US" altLang="x-none" sz="1200" dirty="0">
                <a:solidFill>
                  <a:schemeClr val="bg1"/>
                </a:solidFill>
                <a:latin typeface="+mn-lt"/>
              </a:rPr>
              <a:t> trademarks featured in this presentation are registered trademarks or trademarks of </a:t>
            </a:r>
            <a:r>
              <a:rPr lang="en-US" altLang="x-none" sz="1200" dirty="0" err="1">
                <a:solidFill>
                  <a:schemeClr val="bg1"/>
                </a:solidFill>
                <a:latin typeface="+mn-lt"/>
              </a:rPr>
              <a:t>Kigen</a:t>
            </a:r>
            <a:r>
              <a:rPr lang="en-US" altLang="x-none" sz="1200" dirty="0">
                <a:solidFill>
                  <a:schemeClr val="bg1"/>
                </a:solidFill>
                <a:latin typeface="+mn-lt"/>
              </a:rPr>
              <a:t> in the US and/or elsewhere. All rights reserved. All other marks featured may be trademarks of their respective owners.</a:t>
            </a:r>
          </a:p>
          <a:p>
            <a:pPr algn="r">
              <a:defRPr/>
            </a:pPr>
            <a:br>
              <a:rPr lang="en-US" altLang="x-none" sz="1200" dirty="0">
                <a:solidFill>
                  <a:schemeClr val="bg1"/>
                </a:solidFill>
                <a:latin typeface="+mn-lt"/>
              </a:rPr>
            </a:br>
            <a:r>
              <a:rPr lang="en-US" altLang="x-none" sz="1200" dirty="0" err="1">
                <a:solidFill>
                  <a:schemeClr val="bg1"/>
                </a:solidFill>
                <a:latin typeface="+mn-lt"/>
              </a:rPr>
              <a:t>www.kigen.com</a:t>
            </a:r>
            <a:endParaRPr lang="en-US" altLang="x-none" sz="1200" dirty="0">
              <a:solidFill>
                <a:schemeClr val="bg1"/>
              </a:solidFill>
              <a:latin typeface="+mn-lt"/>
            </a:endParaRPr>
          </a:p>
        </p:txBody>
      </p:sp>
      <p:sp>
        <p:nvSpPr>
          <p:cNvPr id="3" name="TextBox 20">
            <a:extLst>
              <a:ext uri="{FF2B5EF4-FFF2-40B4-BE49-F238E27FC236}">
                <a16:creationId xmlns:a16="http://schemas.microsoft.com/office/drawing/2014/main" id="{CCFF58CC-C6B5-D7A7-7C3C-E449422E487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3318978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losing Slide">
    <p:bg>
      <p:bgPr>
        <a:solidFill>
          <a:schemeClr val="accent1"/>
        </a:solid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662320BB-4E45-7C65-69EA-429894FA93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pic>
        <p:nvPicPr>
          <p:cNvPr id="3" name="Graphic 2">
            <a:extLst>
              <a:ext uri="{FF2B5EF4-FFF2-40B4-BE49-F238E27FC236}">
                <a16:creationId xmlns:a16="http://schemas.microsoft.com/office/drawing/2014/main" id="{7775667A-372C-F75A-E62E-C84BCDD19E0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012361" y="6031975"/>
            <a:ext cx="1717677" cy="467208"/>
          </a:xfrm>
          <a:prstGeom prst="rect">
            <a:avLst/>
          </a:prstGeom>
        </p:spPr>
      </p:pic>
    </p:spTree>
    <p:extLst>
      <p:ext uri="{BB962C8B-B14F-4D97-AF65-F5344CB8AC3E}">
        <p14:creationId xmlns:p14="http://schemas.microsoft.com/office/powerpoint/2010/main" val="3861063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A67B330-EB79-E07D-42D0-D5DE3B731256}"/>
              </a:ext>
            </a:extLst>
          </p:cNvPr>
          <p:cNvSpPr/>
          <p:nvPr userDrawn="1"/>
        </p:nvSpPr>
        <p:spPr>
          <a:xfrm>
            <a:off x="0" y="-1563272"/>
            <a:ext cx="13430250" cy="8905551"/>
          </a:xfrm>
          <a:custGeom>
            <a:avLst/>
            <a:gdLst/>
            <a:ahLst/>
            <a:cxnLst/>
            <a:rect l="l" t="t" r="r" b="b"/>
            <a:pathLst>
              <a:path w="11430000" h="8558213">
                <a:moveTo>
                  <a:pt x="0" y="0"/>
                </a:moveTo>
                <a:lnTo>
                  <a:pt x="11430000" y="0"/>
                </a:lnTo>
                <a:lnTo>
                  <a:pt x="11430000" y="8558213"/>
                </a:lnTo>
                <a:lnTo>
                  <a:pt x="0" y="8558213"/>
                </a:lnTo>
                <a:lnTo>
                  <a:pt x="0" y="0"/>
                </a:lnTo>
                <a:close/>
              </a:path>
            </a:pathLst>
          </a:custGeom>
          <a:blipFill>
            <a:blip r:embed="rId2">
              <a:alphaModFix amt="58000"/>
            </a:blip>
            <a:stretch>
              <a:fillRect/>
            </a:stretch>
          </a:blipFill>
        </p:spPr>
        <p:txBody>
          <a:bodyPr/>
          <a:lstStyle/>
          <a:p>
            <a:endParaRPr lang="en-US"/>
          </a:p>
        </p:txBody>
      </p:sp>
    </p:spTree>
    <p:extLst>
      <p:ext uri="{BB962C8B-B14F-4D97-AF65-F5344CB8AC3E}">
        <p14:creationId xmlns:p14="http://schemas.microsoft.com/office/powerpoint/2010/main" val="1300872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6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7C8A30-30B2-6142-92CE-1210E0EA9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495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2664674" y="-2672377"/>
            <a:ext cx="6862654" cy="12192002"/>
          </a:xfrm>
          <a:prstGeom prst="rect">
            <a:avLst/>
          </a:prstGeom>
          <a:gradFill flip="none" rotWithShape="1">
            <a:gsLst>
              <a:gs pos="0">
                <a:schemeClr val="accent1">
                  <a:lumMod val="0"/>
                  <a:alpha val="70000"/>
                </a:schemeClr>
              </a:gs>
              <a:gs pos="100000">
                <a:schemeClr val="tx1">
                  <a:alpha val="1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8EBAF7A8-5D13-8245-A86B-3762884E003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661" y="1113060"/>
            <a:ext cx="2715437" cy="738599"/>
          </a:xfrm>
          <a:prstGeom prst="rect">
            <a:avLst/>
          </a:prstGeom>
        </p:spPr>
      </p:pic>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GB"/>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sp>
        <p:nvSpPr>
          <p:cNvPr id="22" name="Text Placeholder 28">
            <a:extLst>
              <a:ext uri="{FF2B5EF4-FFF2-40B4-BE49-F238E27FC236}">
                <a16:creationId xmlns:a16="http://schemas.microsoft.com/office/drawing/2014/main" id="{7127D6D6-2FC6-2640-A786-D456C9826E58}"/>
              </a:ext>
            </a:extLst>
          </p:cNvPr>
          <p:cNvSpPr>
            <a:spLocks noGrp="1"/>
          </p:cNvSpPr>
          <p:nvPr>
            <p:ph type="body" sz="quarter" idx="12" hasCustomPrompt="1"/>
          </p:nvPr>
        </p:nvSpPr>
        <p:spPr>
          <a:xfrm>
            <a:off x="6941131" y="592172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3" name="Text Placeholder 28">
            <a:extLst>
              <a:ext uri="{FF2B5EF4-FFF2-40B4-BE49-F238E27FC236}">
                <a16:creationId xmlns:a16="http://schemas.microsoft.com/office/drawing/2014/main" id="{CC31E264-480C-3A4B-A966-3E5BDDF84EED}"/>
              </a:ext>
            </a:extLst>
          </p:cNvPr>
          <p:cNvSpPr>
            <a:spLocks noGrp="1"/>
          </p:cNvSpPr>
          <p:nvPr>
            <p:ph type="body" sz="quarter" idx="13" hasCustomPrompt="1"/>
          </p:nvPr>
        </p:nvSpPr>
        <p:spPr>
          <a:xfrm>
            <a:off x="6941131" y="623160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6" name="TextBox 20">
            <a:extLst>
              <a:ext uri="{FF2B5EF4-FFF2-40B4-BE49-F238E27FC236}">
                <a16:creationId xmlns:a16="http://schemas.microsoft.com/office/drawing/2014/main" id="{FDDDEE66-DAA3-7E03-0782-594AD7CA429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213038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7C8A30-30B2-6142-92CE-1210E0EA91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2664674" y="-2664674"/>
            <a:ext cx="6862654" cy="12192002"/>
          </a:xfrm>
          <a:prstGeom prst="rect">
            <a:avLst/>
          </a:prstGeom>
          <a:gradFill flip="none" rotWithShape="1">
            <a:gsLst>
              <a:gs pos="0">
                <a:schemeClr val="accent1">
                  <a:lumMod val="0"/>
                  <a:alpha val="70000"/>
                </a:schemeClr>
              </a:gs>
              <a:gs pos="100000">
                <a:schemeClr val="tx1">
                  <a:alpha val="1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8EBAF7A8-5D13-8245-A86B-3762884E003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661" y="1113060"/>
            <a:ext cx="2715437" cy="738599"/>
          </a:xfrm>
          <a:prstGeom prst="rect">
            <a:avLst/>
          </a:prstGeom>
        </p:spPr>
      </p:pic>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GB"/>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sp>
        <p:nvSpPr>
          <p:cNvPr id="22" name="Text Placeholder 28">
            <a:extLst>
              <a:ext uri="{FF2B5EF4-FFF2-40B4-BE49-F238E27FC236}">
                <a16:creationId xmlns:a16="http://schemas.microsoft.com/office/drawing/2014/main" id="{7127D6D6-2FC6-2640-A786-D456C9826E58}"/>
              </a:ext>
            </a:extLst>
          </p:cNvPr>
          <p:cNvSpPr>
            <a:spLocks noGrp="1"/>
          </p:cNvSpPr>
          <p:nvPr>
            <p:ph type="body" sz="quarter" idx="12" hasCustomPrompt="1"/>
          </p:nvPr>
        </p:nvSpPr>
        <p:spPr>
          <a:xfrm>
            <a:off x="6941131" y="592172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3" name="Text Placeholder 28">
            <a:extLst>
              <a:ext uri="{FF2B5EF4-FFF2-40B4-BE49-F238E27FC236}">
                <a16:creationId xmlns:a16="http://schemas.microsoft.com/office/drawing/2014/main" id="{CC31E264-480C-3A4B-A966-3E5BDDF84EED}"/>
              </a:ext>
            </a:extLst>
          </p:cNvPr>
          <p:cNvSpPr>
            <a:spLocks noGrp="1"/>
          </p:cNvSpPr>
          <p:nvPr>
            <p:ph type="body" sz="quarter" idx="13" hasCustomPrompt="1"/>
          </p:nvPr>
        </p:nvSpPr>
        <p:spPr>
          <a:xfrm>
            <a:off x="6941131" y="623160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0" name="TextBox 20">
            <a:extLst>
              <a:ext uri="{FF2B5EF4-FFF2-40B4-BE49-F238E27FC236}">
                <a16:creationId xmlns:a16="http://schemas.microsoft.com/office/drawing/2014/main" id="{FB93C703-AFE7-52E9-0B8F-043329453C5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98267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7C8A30-30B2-6142-92CE-1210E0EA91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086" y="-33290"/>
            <a:ext cx="12198085" cy="689129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2646541" y="-2652627"/>
            <a:ext cx="6860327" cy="12165581"/>
          </a:xfrm>
          <a:prstGeom prst="rect">
            <a:avLst/>
          </a:prstGeom>
          <a:gradFill flip="none" rotWithShape="1">
            <a:gsLst>
              <a:gs pos="0">
                <a:schemeClr val="accent1">
                  <a:lumMod val="0"/>
                  <a:alpha val="70000"/>
                </a:schemeClr>
              </a:gs>
              <a:gs pos="100000">
                <a:schemeClr val="tx1">
                  <a:alpha val="1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8EBAF7A8-5D13-8245-A86B-3762884E003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661" y="1113060"/>
            <a:ext cx="2715437" cy="738599"/>
          </a:xfrm>
          <a:prstGeom prst="rect">
            <a:avLst/>
          </a:prstGeom>
        </p:spPr>
      </p:pic>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GB"/>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sp>
        <p:nvSpPr>
          <p:cNvPr id="22" name="Text Placeholder 28">
            <a:extLst>
              <a:ext uri="{FF2B5EF4-FFF2-40B4-BE49-F238E27FC236}">
                <a16:creationId xmlns:a16="http://schemas.microsoft.com/office/drawing/2014/main" id="{7127D6D6-2FC6-2640-A786-D456C9826E58}"/>
              </a:ext>
            </a:extLst>
          </p:cNvPr>
          <p:cNvSpPr>
            <a:spLocks noGrp="1"/>
          </p:cNvSpPr>
          <p:nvPr>
            <p:ph type="body" sz="quarter" idx="12" hasCustomPrompt="1"/>
          </p:nvPr>
        </p:nvSpPr>
        <p:spPr>
          <a:xfrm>
            <a:off x="6941131" y="592172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3" name="Text Placeholder 28">
            <a:extLst>
              <a:ext uri="{FF2B5EF4-FFF2-40B4-BE49-F238E27FC236}">
                <a16:creationId xmlns:a16="http://schemas.microsoft.com/office/drawing/2014/main" id="{CC31E264-480C-3A4B-A966-3E5BDDF84EED}"/>
              </a:ext>
            </a:extLst>
          </p:cNvPr>
          <p:cNvSpPr>
            <a:spLocks noGrp="1"/>
          </p:cNvSpPr>
          <p:nvPr>
            <p:ph type="body" sz="quarter" idx="13" hasCustomPrompt="1"/>
          </p:nvPr>
        </p:nvSpPr>
        <p:spPr>
          <a:xfrm>
            <a:off x="6941131" y="623160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7" name="TextBox 20">
            <a:extLst>
              <a:ext uri="{FF2B5EF4-FFF2-40B4-BE49-F238E27FC236}">
                <a16:creationId xmlns:a16="http://schemas.microsoft.com/office/drawing/2014/main" id="{C7E89000-37E7-7515-7FE6-9F14B11E7C4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505258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0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A30F47-70F9-DA4E-921B-7E572161C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0" y="0"/>
            <a:ext cx="1219024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2664674" y="-2664674"/>
            <a:ext cx="6862654" cy="12192002"/>
          </a:xfrm>
          <a:prstGeom prst="rect">
            <a:avLst/>
          </a:prstGeom>
          <a:gradFill flip="none" rotWithShape="1">
            <a:gsLst>
              <a:gs pos="0">
                <a:schemeClr val="accent1">
                  <a:lumMod val="0"/>
                  <a:alpha val="70000"/>
                </a:schemeClr>
              </a:gs>
              <a:gs pos="100000">
                <a:schemeClr val="tx1">
                  <a:alpha val="1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8EBAF7A8-5D13-8245-A86B-3762884E003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661" y="1113060"/>
            <a:ext cx="2715437" cy="738599"/>
          </a:xfrm>
          <a:prstGeom prst="rect">
            <a:avLst/>
          </a:prstGeom>
        </p:spPr>
      </p:pic>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GB"/>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sp>
        <p:nvSpPr>
          <p:cNvPr id="22" name="Text Placeholder 28">
            <a:extLst>
              <a:ext uri="{FF2B5EF4-FFF2-40B4-BE49-F238E27FC236}">
                <a16:creationId xmlns:a16="http://schemas.microsoft.com/office/drawing/2014/main" id="{7127D6D6-2FC6-2640-A786-D456C9826E58}"/>
              </a:ext>
            </a:extLst>
          </p:cNvPr>
          <p:cNvSpPr>
            <a:spLocks noGrp="1"/>
          </p:cNvSpPr>
          <p:nvPr>
            <p:ph type="body" sz="quarter" idx="12" hasCustomPrompt="1"/>
          </p:nvPr>
        </p:nvSpPr>
        <p:spPr>
          <a:xfrm>
            <a:off x="6941131" y="592172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3" name="Text Placeholder 28">
            <a:extLst>
              <a:ext uri="{FF2B5EF4-FFF2-40B4-BE49-F238E27FC236}">
                <a16:creationId xmlns:a16="http://schemas.microsoft.com/office/drawing/2014/main" id="{CC31E264-480C-3A4B-A966-3E5BDDF84EED}"/>
              </a:ext>
            </a:extLst>
          </p:cNvPr>
          <p:cNvSpPr>
            <a:spLocks noGrp="1"/>
          </p:cNvSpPr>
          <p:nvPr>
            <p:ph type="body" sz="quarter" idx="13" hasCustomPrompt="1"/>
          </p:nvPr>
        </p:nvSpPr>
        <p:spPr>
          <a:xfrm>
            <a:off x="6941131" y="623160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6" name="TextBox 20">
            <a:extLst>
              <a:ext uri="{FF2B5EF4-FFF2-40B4-BE49-F238E27FC236}">
                <a16:creationId xmlns:a16="http://schemas.microsoft.com/office/drawing/2014/main" id="{8A3BBA9F-D08E-8D6D-2A70-285BB74966D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267655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A30F47-70F9-DA4E-921B-7E572161CF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2664674" y="-2664674"/>
            <a:ext cx="6862654" cy="12192002"/>
          </a:xfrm>
          <a:prstGeom prst="rect">
            <a:avLst/>
          </a:prstGeom>
          <a:gradFill flip="none" rotWithShape="1">
            <a:gsLst>
              <a:gs pos="0">
                <a:schemeClr val="accent1">
                  <a:lumMod val="0"/>
                  <a:alpha val="70000"/>
                </a:schemeClr>
              </a:gs>
              <a:gs pos="100000">
                <a:schemeClr val="tx1">
                  <a:alpha val="1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8EBAF7A8-5D13-8245-A86B-3762884E003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661" y="1113060"/>
            <a:ext cx="2715437" cy="738599"/>
          </a:xfrm>
          <a:prstGeom prst="rect">
            <a:avLst/>
          </a:prstGeom>
        </p:spPr>
      </p:pic>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GB"/>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sp>
        <p:nvSpPr>
          <p:cNvPr id="22" name="Text Placeholder 28">
            <a:extLst>
              <a:ext uri="{FF2B5EF4-FFF2-40B4-BE49-F238E27FC236}">
                <a16:creationId xmlns:a16="http://schemas.microsoft.com/office/drawing/2014/main" id="{7127D6D6-2FC6-2640-A786-D456C9826E58}"/>
              </a:ext>
            </a:extLst>
          </p:cNvPr>
          <p:cNvSpPr>
            <a:spLocks noGrp="1"/>
          </p:cNvSpPr>
          <p:nvPr>
            <p:ph type="body" sz="quarter" idx="12" hasCustomPrompt="1"/>
          </p:nvPr>
        </p:nvSpPr>
        <p:spPr>
          <a:xfrm>
            <a:off x="6941131" y="592172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3" name="Text Placeholder 28">
            <a:extLst>
              <a:ext uri="{FF2B5EF4-FFF2-40B4-BE49-F238E27FC236}">
                <a16:creationId xmlns:a16="http://schemas.microsoft.com/office/drawing/2014/main" id="{CC31E264-480C-3A4B-A966-3E5BDDF84EED}"/>
              </a:ext>
            </a:extLst>
          </p:cNvPr>
          <p:cNvSpPr>
            <a:spLocks noGrp="1"/>
          </p:cNvSpPr>
          <p:nvPr>
            <p:ph type="body" sz="quarter" idx="13" hasCustomPrompt="1"/>
          </p:nvPr>
        </p:nvSpPr>
        <p:spPr>
          <a:xfrm>
            <a:off x="6941131" y="623160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6" name="TextBox 20">
            <a:extLst>
              <a:ext uri="{FF2B5EF4-FFF2-40B4-BE49-F238E27FC236}">
                <a16:creationId xmlns:a16="http://schemas.microsoft.com/office/drawing/2014/main" id="{544DA79B-0C62-7AC4-F2C0-8DD8B878729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4143054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Section Divider slide">
    <p:bg>
      <p:bgPr>
        <a:solidFill>
          <a:srgbClr val="A5A5A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07F2795-3BE9-E645-AD1D-90035A934134}"/>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r="10328"/>
          <a:stretch/>
        </p:blipFill>
        <p:spPr>
          <a:xfrm>
            <a:off x="4942860" y="0"/>
            <a:ext cx="7249140" cy="6858000"/>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pic>
        <p:nvPicPr>
          <p:cNvPr id="11" name="Graphic 10">
            <a:extLst>
              <a:ext uri="{FF2B5EF4-FFF2-40B4-BE49-F238E27FC236}">
                <a16:creationId xmlns:a16="http://schemas.microsoft.com/office/drawing/2014/main" id="{57600029-49BC-9747-8895-52D759B654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661" y="1113060"/>
            <a:ext cx="2715437" cy="738599"/>
          </a:xfrm>
          <a:prstGeom prst="rect">
            <a:avLst/>
          </a:prstGeom>
        </p:spPr>
      </p:pic>
      <p:sp>
        <p:nvSpPr>
          <p:cNvPr id="3" name="TextBox 20">
            <a:extLst>
              <a:ext uri="{FF2B5EF4-FFF2-40B4-BE49-F238E27FC236}">
                <a16:creationId xmlns:a16="http://schemas.microsoft.com/office/drawing/2014/main" id="{05A6D372-A988-4A2D-B357-51A72D14F38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312509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Section Divider slide">
    <p:bg>
      <p:bgPr>
        <a:solidFill>
          <a:srgbClr val="3E464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07F2795-3BE9-E645-AD1D-90035A934134}"/>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r="10328"/>
          <a:stretch/>
        </p:blipFill>
        <p:spPr>
          <a:xfrm>
            <a:off x="4942860" y="0"/>
            <a:ext cx="7249140" cy="6858000"/>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GB" dirty="0"/>
          </a:p>
        </p:txBody>
      </p:sp>
      <p:pic>
        <p:nvPicPr>
          <p:cNvPr id="11" name="Graphic 10">
            <a:extLst>
              <a:ext uri="{FF2B5EF4-FFF2-40B4-BE49-F238E27FC236}">
                <a16:creationId xmlns:a16="http://schemas.microsoft.com/office/drawing/2014/main" id="{57600029-49BC-9747-8895-52D759B654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661" y="1113060"/>
            <a:ext cx="2715437" cy="738599"/>
          </a:xfrm>
          <a:prstGeom prst="rect">
            <a:avLst/>
          </a:prstGeom>
        </p:spPr>
      </p:pic>
      <p:sp>
        <p:nvSpPr>
          <p:cNvPr id="3" name="TextBox 20">
            <a:extLst>
              <a:ext uri="{FF2B5EF4-FFF2-40B4-BE49-F238E27FC236}">
                <a16:creationId xmlns:a16="http://schemas.microsoft.com/office/drawing/2014/main" id="{1E4CB033-7063-875E-EEC3-F767AA60BA2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latin typeface="+mn-lt"/>
              </a:rPr>
              <a:t>© 2026 Kigen</a:t>
            </a:r>
          </a:p>
        </p:txBody>
      </p:sp>
    </p:spTree>
    <p:extLst>
      <p:ext uri="{BB962C8B-B14F-4D97-AF65-F5344CB8AC3E}">
        <p14:creationId xmlns:p14="http://schemas.microsoft.com/office/powerpoint/2010/main" val="225940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GB"/>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086889"/>
                </a:solidFill>
                <a:latin typeface="+mn-lt"/>
              </a:rPr>
              <a:pPr eaLnBrk="1" hangingPunct="1">
                <a:lnSpc>
                  <a:spcPct val="90000"/>
                </a:lnSpc>
                <a:spcAft>
                  <a:spcPts val="600"/>
                </a:spcAft>
                <a:buFont typeface="Arial" charset="0"/>
                <a:buNone/>
                <a:defRPr/>
              </a:pPr>
              <a:t>‹#›</a:t>
            </a:fld>
            <a:endParaRPr lang="en-US" altLang="en-US" sz="1000" dirty="0">
              <a:solidFill>
                <a:srgbClr val="086889"/>
              </a:solidFill>
              <a:latin typeface="+mn-lt"/>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Box 20"/>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3E464C"/>
                </a:solidFill>
                <a:latin typeface="+mn-lt"/>
              </a:rPr>
              <a:t>© 2026 Kigen</a:t>
            </a:r>
          </a:p>
        </p:txBody>
      </p:sp>
      <p:pic>
        <p:nvPicPr>
          <p:cNvPr id="9" name="Graphic 8">
            <a:extLst>
              <a:ext uri="{FF2B5EF4-FFF2-40B4-BE49-F238E27FC236}">
                <a16:creationId xmlns:a16="http://schemas.microsoft.com/office/drawing/2014/main" id="{F9D07E2F-C99B-4347-A4A8-2387E81C461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578477" y="6360851"/>
            <a:ext cx="1144036" cy="311178"/>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0" r:id="rId1"/>
    <p:sldLayoutId id="2147485436" r:id="rId2"/>
    <p:sldLayoutId id="2147485528" r:id="rId3"/>
    <p:sldLayoutId id="2147485535" r:id="rId4"/>
    <p:sldLayoutId id="2147485536" r:id="rId5"/>
    <p:sldLayoutId id="2147485533" r:id="rId6"/>
    <p:sldLayoutId id="2147485534" r:id="rId7"/>
    <p:sldLayoutId id="2147485523" r:id="rId8"/>
    <p:sldLayoutId id="2147485529" r:id="rId9"/>
    <p:sldLayoutId id="2147485440" r:id="rId10"/>
    <p:sldLayoutId id="2147485441" r:id="rId11"/>
    <p:sldLayoutId id="2147485442" r:id="rId12"/>
    <p:sldLayoutId id="2147485443" r:id="rId13"/>
    <p:sldLayoutId id="2147485444" r:id="rId14"/>
    <p:sldLayoutId id="2147485445" r:id="rId15"/>
    <p:sldLayoutId id="2147485446" r:id="rId16"/>
    <p:sldLayoutId id="2147485447" r:id="rId17"/>
    <p:sldLayoutId id="2147485448" r:id="rId18"/>
    <p:sldLayoutId id="2147485449" r:id="rId19"/>
    <p:sldLayoutId id="2147485450" r:id="rId20"/>
    <p:sldLayoutId id="2147485526" r:id="rId21"/>
    <p:sldLayoutId id="2147485453" r:id="rId22"/>
    <p:sldLayoutId id="2147485452" r:id="rId23"/>
    <p:sldLayoutId id="2147485525" r:id="rId24"/>
    <p:sldLayoutId id="2147485537" r:id="rId25"/>
    <p:sldLayoutId id="2147485532" r:id="rId26"/>
    <p:sldLayoutId id="2147485538" r:id="rId27"/>
  </p:sldLayoutIdLst>
  <p:hf hdr="0" ftr="0" dt="0"/>
  <p:txStyles>
    <p:titleStyle>
      <a:lvl1pPr algn="l" rtl="0" eaLnBrk="1" fontAlgn="base" hangingPunct="1">
        <a:lnSpc>
          <a:spcPct val="85000"/>
        </a:lnSpc>
        <a:spcBef>
          <a:spcPct val="0"/>
        </a:spcBef>
        <a:spcAft>
          <a:spcPct val="0"/>
        </a:spcAft>
        <a:defRPr sz="3600" b="0" kern="1200" spc="-50">
          <a:solidFill>
            <a:srgbClr val="086889"/>
          </a:solidFill>
          <a:latin typeface="+mj-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rgbClr val="04BEE5"/>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rgbClr val="04BEE5"/>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rgbClr val="04BEE5"/>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rgbClr val="04BEE5"/>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rgbClr val="04BEE5"/>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www.digi.com/blog/post/iot-cybersecurity-trends"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sv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322C2CA-5CED-598F-9A7A-FBE3ADA9183A}"/>
              </a:ext>
            </a:extLst>
          </p:cNvPr>
          <p:cNvSpPr>
            <a:spLocks noGrp="1"/>
          </p:cNvSpPr>
          <p:nvPr>
            <p:ph type="body" sz="quarter" idx="14"/>
          </p:nvPr>
        </p:nvSpPr>
        <p:spPr/>
        <p:txBody>
          <a:bodyPr/>
          <a:lstStyle/>
          <a:p>
            <a:r>
              <a:rPr lang="en-US" dirty="0"/>
              <a:t>Join us!</a:t>
            </a:r>
          </a:p>
        </p:txBody>
      </p:sp>
      <p:sp>
        <p:nvSpPr>
          <p:cNvPr id="3" name="Title 2">
            <a:extLst>
              <a:ext uri="{FF2B5EF4-FFF2-40B4-BE49-F238E27FC236}">
                <a16:creationId xmlns:a16="http://schemas.microsoft.com/office/drawing/2014/main" id="{33DD72D7-38B7-C4AF-9D37-90103E961730}"/>
              </a:ext>
            </a:extLst>
          </p:cNvPr>
          <p:cNvSpPr>
            <a:spLocks noGrp="1"/>
          </p:cNvSpPr>
          <p:nvPr>
            <p:ph type="title"/>
          </p:nvPr>
        </p:nvSpPr>
        <p:spPr/>
        <p:txBody>
          <a:bodyPr/>
          <a:lstStyle/>
          <a:p>
            <a:r>
              <a:rPr lang="en-FR"/>
              <a:t>Ready for CRA? Secure Remote Updates with eSIMs</a:t>
            </a:r>
            <a:br>
              <a:rPr lang="en-FR"/>
            </a:br>
            <a:endParaRPr lang="en-FR" dirty="0"/>
          </a:p>
        </p:txBody>
      </p:sp>
      <p:sp>
        <p:nvSpPr>
          <p:cNvPr id="7" name="Subtitle 6">
            <a:extLst>
              <a:ext uri="{FF2B5EF4-FFF2-40B4-BE49-F238E27FC236}">
                <a16:creationId xmlns:a16="http://schemas.microsoft.com/office/drawing/2014/main" id="{3E1D0FD5-76FC-0E25-5219-2246851A32A8}"/>
              </a:ext>
            </a:extLst>
          </p:cNvPr>
          <p:cNvSpPr>
            <a:spLocks noGrp="1"/>
          </p:cNvSpPr>
          <p:nvPr>
            <p:ph type="subTitle" idx="1"/>
          </p:nvPr>
        </p:nvSpPr>
        <p:spPr/>
        <p:txBody>
          <a:bodyPr/>
          <a:lstStyle/>
          <a:p>
            <a:r>
              <a:rPr lang="en-US" dirty="0"/>
              <a:t>🔥 Campfire session, HW Pioneers Max</a:t>
            </a:r>
          </a:p>
        </p:txBody>
      </p:sp>
      <p:sp>
        <p:nvSpPr>
          <p:cNvPr id="8" name="Text Placeholder 7">
            <a:extLst>
              <a:ext uri="{FF2B5EF4-FFF2-40B4-BE49-F238E27FC236}">
                <a16:creationId xmlns:a16="http://schemas.microsoft.com/office/drawing/2014/main" id="{8096C164-8F17-B35D-7804-77404E9F36D7}"/>
              </a:ext>
            </a:extLst>
          </p:cNvPr>
          <p:cNvSpPr>
            <a:spLocks noGrp="1"/>
          </p:cNvSpPr>
          <p:nvPr>
            <p:ph type="body" sz="quarter" idx="12"/>
          </p:nvPr>
        </p:nvSpPr>
        <p:spPr/>
        <p:txBody>
          <a:bodyPr/>
          <a:lstStyle/>
          <a:p>
            <a:r>
              <a:rPr lang="en-US" dirty="0"/>
              <a:t>Bee Hayes-Thakore</a:t>
            </a:r>
          </a:p>
        </p:txBody>
      </p:sp>
      <p:sp>
        <p:nvSpPr>
          <p:cNvPr id="9" name="Text Placeholder 8">
            <a:extLst>
              <a:ext uri="{FF2B5EF4-FFF2-40B4-BE49-F238E27FC236}">
                <a16:creationId xmlns:a16="http://schemas.microsoft.com/office/drawing/2014/main" id="{DA4BFABB-6195-E575-6D72-BE2B4988867C}"/>
              </a:ext>
            </a:extLst>
          </p:cNvPr>
          <p:cNvSpPr>
            <a:spLocks noGrp="1"/>
          </p:cNvSpPr>
          <p:nvPr>
            <p:ph type="body" sz="quarter" idx="13"/>
          </p:nvPr>
        </p:nvSpPr>
        <p:spPr/>
        <p:txBody>
          <a:bodyPr/>
          <a:lstStyle/>
          <a:p>
            <a:r>
              <a:rPr lang="en-US" dirty="0"/>
              <a:t>10 June 2026</a:t>
            </a:r>
          </a:p>
        </p:txBody>
      </p:sp>
    </p:spTree>
    <p:extLst>
      <p:ext uri="{BB962C8B-B14F-4D97-AF65-F5344CB8AC3E}">
        <p14:creationId xmlns:p14="http://schemas.microsoft.com/office/powerpoint/2010/main" val="59697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94CD0E-BF8C-0222-D5B8-D1C2DC67FF81}"/>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noFill/>
        </p:spPr>
      </p:pic>
      <p:sp>
        <p:nvSpPr>
          <p:cNvPr id="6" name="Title 5">
            <a:extLst>
              <a:ext uri="{FF2B5EF4-FFF2-40B4-BE49-F238E27FC236}">
                <a16:creationId xmlns:a16="http://schemas.microsoft.com/office/drawing/2014/main" id="{9188C2D8-1854-B283-FCE7-9D60D10D219F}"/>
              </a:ext>
            </a:extLst>
          </p:cNvPr>
          <p:cNvSpPr>
            <a:spLocks noGrp="1"/>
          </p:cNvSpPr>
          <p:nvPr>
            <p:ph type="title"/>
          </p:nvPr>
        </p:nvSpPr>
        <p:spPr/>
        <p:txBody>
          <a:bodyPr/>
          <a:lstStyle/>
          <a:p>
            <a:r>
              <a:rPr lang="en-US" dirty="0"/>
              <a:t>CRA compliance: How Kigen eSIM stack helps</a:t>
            </a:r>
          </a:p>
        </p:txBody>
      </p:sp>
      <p:sp>
        <p:nvSpPr>
          <p:cNvPr id="7" name="TextBox 6">
            <a:extLst>
              <a:ext uri="{FF2B5EF4-FFF2-40B4-BE49-F238E27FC236}">
                <a16:creationId xmlns:a16="http://schemas.microsoft.com/office/drawing/2014/main" id="{C2F92DCD-65F9-8CED-4B12-C32991F3194C}"/>
              </a:ext>
            </a:extLst>
          </p:cNvPr>
          <p:cNvSpPr txBox="1"/>
          <p:nvPr/>
        </p:nvSpPr>
        <p:spPr>
          <a:xfrm>
            <a:off x="479425" y="1265997"/>
            <a:ext cx="6860485" cy="646331"/>
          </a:xfrm>
          <a:prstGeom prst="rect">
            <a:avLst/>
          </a:prstGeom>
          <a:noFill/>
        </p:spPr>
        <p:txBody>
          <a:bodyPr wrap="square">
            <a:spAutoFit/>
          </a:bodyPr>
          <a:lstStyle/>
          <a:p>
            <a:r>
              <a:rPr lang="en-US" sz="1800" b="1" dirty="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t>Kigen eSIM enablement suite</a:t>
            </a:r>
            <a:r>
              <a:rPr lang="en-US" sz="1800" dirty="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Corbel" panose="020B0503020204020204" pitchFamily="34" charset="0"/>
                <a:ea typeface="Aptos" panose="020B0004020202020204" pitchFamily="34" charset="0"/>
                <a:cs typeface="Times New Roman" panose="02020603050405020304" pitchFamily="18" charset="0"/>
              </a:rPr>
              <a:t>is built to address the specific challenges of IoT device integration for the era of SGP.32</a:t>
            </a:r>
            <a:r>
              <a:rPr lang="en-GB" dirty="0">
                <a:effectLst/>
                <a:latin typeface="Corbel" panose="020B0503020204020204" pitchFamily="34" charset="0"/>
              </a:rPr>
              <a:t> </a:t>
            </a:r>
            <a:endParaRPr lang="en-US" dirty="0">
              <a:latin typeface="Corbel" panose="020B0503020204020204" pitchFamily="34" charset="0"/>
            </a:endParaRPr>
          </a:p>
        </p:txBody>
      </p:sp>
      <p:sp>
        <p:nvSpPr>
          <p:cNvPr id="8" name="TextBox 7">
            <a:extLst>
              <a:ext uri="{FF2B5EF4-FFF2-40B4-BE49-F238E27FC236}">
                <a16:creationId xmlns:a16="http://schemas.microsoft.com/office/drawing/2014/main" id="{0F7D84B9-CE3A-7FE7-B124-49E53ACD0695}"/>
              </a:ext>
            </a:extLst>
          </p:cNvPr>
          <p:cNvSpPr txBox="1"/>
          <p:nvPr/>
        </p:nvSpPr>
        <p:spPr>
          <a:xfrm>
            <a:off x="479424" y="2081005"/>
            <a:ext cx="6630823" cy="4376583"/>
          </a:xfrm>
          <a:prstGeom prst="rect">
            <a:avLst/>
          </a:prstGeom>
          <a:noFill/>
        </p:spPr>
        <p:txBody>
          <a:bodyPr wrap="square" lIns="0" tIns="0" rIns="0" bIns="0" rtlCol="0">
            <a:spAutoFit/>
          </a:bodyPr>
          <a:lstStyle/>
          <a:p>
            <a:pPr marL="342900" indent="-342900" algn="l" defTabSz="914400" rtl="0" eaLnBrk="1" latinLnBrk="0" hangingPunct="1">
              <a:lnSpc>
                <a:spcPct val="90000"/>
              </a:lnSpc>
              <a:spcBef>
                <a:spcPts val="600"/>
              </a:spcBef>
              <a:spcAft>
                <a:spcPts val="1200"/>
              </a:spcAft>
              <a:buBlip>
                <a:blip r:embed="rId4"/>
              </a:buBlip>
            </a:pPr>
            <a:r>
              <a:rPr lang="en-US" b="1" kern="1200" dirty="0">
                <a:solidFill>
                  <a:schemeClr val="accent2"/>
                </a:solidFill>
                <a:latin typeface="+mn-lt"/>
                <a:ea typeface="+mn-ea"/>
                <a:cs typeface="+mn-cs"/>
              </a:rPr>
              <a:t>Dynamic and </a:t>
            </a:r>
            <a:r>
              <a:rPr lang="en-US" b="1" dirty="0">
                <a:solidFill>
                  <a:schemeClr val="accent2"/>
                </a:solidFill>
                <a:latin typeface="+mn-lt"/>
                <a:ea typeface="+mn-ea"/>
              </a:rPr>
              <a:t>automated patch availability alerts </a:t>
            </a:r>
          </a:p>
          <a:p>
            <a:pPr marL="342900" indent="-342900" algn="l" defTabSz="914400" rtl="0" eaLnBrk="1" latinLnBrk="0" hangingPunct="1">
              <a:lnSpc>
                <a:spcPct val="90000"/>
              </a:lnSpc>
              <a:spcBef>
                <a:spcPts val="600"/>
              </a:spcBef>
              <a:spcAft>
                <a:spcPts val="1200"/>
              </a:spcAft>
              <a:buBlip>
                <a:blip r:embed="rId4"/>
              </a:buBlip>
            </a:pPr>
            <a:r>
              <a:rPr lang="en-US" b="1" dirty="0">
                <a:solidFill>
                  <a:schemeClr val="accent2"/>
                </a:solidFill>
                <a:latin typeface="+mn-lt"/>
                <a:ea typeface="+mn-ea"/>
              </a:rPr>
              <a:t>Interoperable SAS-certified eIM </a:t>
            </a:r>
            <a:r>
              <a:rPr lang="en-US" dirty="0">
                <a:solidFill>
                  <a:schemeClr val="tx2"/>
                </a:solidFill>
                <a:latin typeface="+mn-lt"/>
                <a:ea typeface="+mn-ea"/>
              </a:rPr>
              <a:t>for patching</a:t>
            </a:r>
          </a:p>
          <a:p>
            <a:pPr marL="342900" indent="-342900" algn="l" defTabSz="914400" rtl="0" eaLnBrk="1" latinLnBrk="0" hangingPunct="1">
              <a:lnSpc>
                <a:spcPct val="90000"/>
              </a:lnSpc>
              <a:spcBef>
                <a:spcPts val="600"/>
              </a:spcBef>
              <a:spcAft>
                <a:spcPts val="1200"/>
              </a:spcAft>
              <a:buBlip>
                <a:blip r:embed="rId4"/>
              </a:buBlip>
            </a:pPr>
            <a:r>
              <a:rPr lang="en-US" b="1" dirty="0">
                <a:solidFill>
                  <a:schemeClr val="accent2"/>
                </a:solidFill>
                <a:latin typeface="+mn-lt"/>
                <a:ea typeface="+mn-ea"/>
              </a:rPr>
              <a:t>Capable of interrupted patch downloads </a:t>
            </a:r>
            <a:r>
              <a:rPr lang="en-US" dirty="0">
                <a:solidFill>
                  <a:schemeClr val="tx2"/>
                </a:solidFill>
                <a:latin typeface="+mn-lt"/>
                <a:ea typeface="+mn-ea"/>
              </a:rPr>
              <a:t>suited for IoT</a:t>
            </a:r>
            <a:endParaRPr lang="en-US" dirty="0">
              <a:solidFill>
                <a:schemeClr val="accent2"/>
              </a:solidFill>
              <a:latin typeface="+mn-lt"/>
              <a:ea typeface="+mn-ea"/>
            </a:endParaRPr>
          </a:p>
          <a:p>
            <a:pPr marL="342900" indent="-342900" algn="l" defTabSz="914400" rtl="0" eaLnBrk="1" latinLnBrk="0" hangingPunct="1">
              <a:lnSpc>
                <a:spcPct val="90000"/>
              </a:lnSpc>
              <a:spcBef>
                <a:spcPts val="600"/>
              </a:spcBef>
              <a:spcAft>
                <a:spcPts val="1200"/>
              </a:spcAft>
              <a:buBlip>
                <a:blip r:embed="rId4"/>
              </a:buBlip>
            </a:pPr>
            <a:r>
              <a:rPr lang="en-US" b="1" kern="1200" dirty="0">
                <a:solidFill>
                  <a:schemeClr val="accent2"/>
                </a:solidFill>
                <a:latin typeface="+mn-lt"/>
                <a:ea typeface="+mn-ea"/>
                <a:cs typeface="+mn-cs"/>
              </a:rPr>
              <a:t>Production-grade IPAd/LPA reference</a:t>
            </a:r>
            <a:r>
              <a:rPr lang="en-US" kern="1200" dirty="0">
                <a:solidFill>
                  <a:schemeClr val="tx2"/>
                </a:solidFill>
                <a:latin typeface="+mn-lt"/>
                <a:ea typeface="+mn-ea"/>
                <a:cs typeface="+mn-cs"/>
              </a:rPr>
              <a:t> with full profile lifecycle ops, exercised and tested with Kigen eIM and SM-DP+</a:t>
            </a:r>
          </a:p>
          <a:p>
            <a:pPr marL="342900" indent="-342900" algn="l" defTabSz="914400" rtl="0" eaLnBrk="1" latinLnBrk="0" hangingPunct="1">
              <a:lnSpc>
                <a:spcPct val="90000"/>
              </a:lnSpc>
              <a:spcBef>
                <a:spcPts val="600"/>
              </a:spcBef>
              <a:spcAft>
                <a:spcPts val="1200"/>
              </a:spcAft>
              <a:buBlip>
                <a:blip r:embed="rId4"/>
              </a:buBlip>
            </a:pPr>
            <a:r>
              <a:rPr lang="en-US" b="1" dirty="0">
                <a:solidFill>
                  <a:schemeClr val="accent2"/>
                </a:solidFill>
                <a:latin typeface="+mn-lt"/>
                <a:ea typeface="+mn-ea"/>
              </a:rPr>
              <a:t>Platform and transport independent, lean C-library </a:t>
            </a:r>
            <a:r>
              <a:rPr lang="en-US" dirty="0">
                <a:solidFill>
                  <a:schemeClr val="tx2"/>
                </a:solidFill>
                <a:latin typeface="+mn-lt"/>
                <a:ea typeface="+mn-ea"/>
              </a:rPr>
              <a:t>that runs across Linux, POSIX, RTOS -reuse your integration in multiple products</a:t>
            </a:r>
          </a:p>
          <a:p>
            <a:pPr marL="342900" indent="-342900" algn="l" defTabSz="914400" rtl="0" eaLnBrk="1" latinLnBrk="0" hangingPunct="1">
              <a:lnSpc>
                <a:spcPct val="90000"/>
              </a:lnSpc>
              <a:spcBef>
                <a:spcPts val="600"/>
              </a:spcBef>
              <a:spcAft>
                <a:spcPts val="1200"/>
              </a:spcAft>
              <a:buBlip>
                <a:blip r:embed="rId4"/>
              </a:buBlip>
            </a:pPr>
            <a:r>
              <a:rPr lang="en-US" b="1" kern="1200" dirty="0">
                <a:solidFill>
                  <a:schemeClr val="accent2"/>
                </a:solidFill>
                <a:latin typeface="+mn-lt"/>
                <a:ea typeface="+mn-ea"/>
                <a:cs typeface="+mn-cs"/>
              </a:rPr>
              <a:t>Ability to include IoT SAFE support </a:t>
            </a:r>
            <a:r>
              <a:rPr lang="en-US" kern="1200" dirty="0">
                <a:solidFill>
                  <a:schemeClr val="tx2"/>
                </a:solidFill>
                <a:latin typeface="+mn-lt"/>
                <a:ea typeface="+mn-ea"/>
                <a:cs typeface="+mn-cs"/>
              </a:rPr>
              <a:t>for dynamic certificat</a:t>
            </a:r>
            <a:r>
              <a:rPr lang="en-US" dirty="0">
                <a:solidFill>
                  <a:schemeClr val="tx2"/>
                </a:solidFill>
                <a:latin typeface="+mn-lt"/>
                <a:ea typeface="+mn-ea"/>
              </a:rPr>
              <a:t>e management, enabling secure ID</a:t>
            </a:r>
          </a:p>
          <a:p>
            <a:pPr marL="342900" indent="-342900" algn="l" defTabSz="914400" rtl="0" eaLnBrk="1" latinLnBrk="0" hangingPunct="1">
              <a:lnSpc>
                <a:spcPct val="90000"/>
              </a:lnSpc>
              <a:spcBef>
                <a:spcPts val="600"/>
              </a:spcBef>
              <a:spcAft>
                <a:spcPts val="1200"/>
              </a:spcAft>
              <a:buBlip>
                <a:blip r:embed="rId4"/>
              </a:buBlip>
            </a:pPr>
            <a:r>
              <a:rPr lang="en-US" b="1" kern="1200" dirty="0">
                <a:solidFill>
                  <a:schemeClr val="accent2"/>
                </a:solidFill>
                <a:latin typeface="+mn-lt"/>
                <a:ea typeface="+mn-ea"/>
                <a:cs typeface="+mn-cs"/>
              </a:rPr>
              <a:t>IFPP strea</a:t>
            </a:r>
            <a:r>
              <a:rPr lang="en-US" b="1" dirty="0">
                <a:solidFill>
                  <a:schemeClr val="accent2"/>
                </a:solidFill>
                <a:latin typeface="+mn-lt"/>
                <a:ea typeface="+mn-ea"/>
              </a:rPr>
              <a:t>mlined for secure multi-profile loading </a:t>
            </a:r>
            <a:r>
              <a:rPr lang="en-US" dirty="0">
                <a:solidFill>
                  <a:schemeClr val="tx2"/>
                </a:solidFill>
                <a:latin typeface="+mn-lt"/>
                <a:ea typeface="+mn-ea"/>
              </a:rPr>
              <a:t>and factory handover at volume</a:t>
            </a:r>
          </a:p>
        </p:txBody>
      </p:sp>
      <p:sp>
        <p:nvSpPr>
          <p:cNvPr id="9" name="TextBox 26">
            <a:extLst>
              <a:ext uri="{FF2B5EF4-FFF2-40B4-BE49-F238E27FC236}">
                <a16:creationId xmlns:a16="http://schemas.microsoft.com/office/drawing/2014/main" id="{737C5DCD-2089-91B2-F304-D6FD6262CAB0}"/>
              </a:ext>
            </a:extLst>
          </p:cNvPr>
          <p:cNvSpPr txBox="1">
            <a:spLocks noChangeArrowheads="1"/>
          </p:cNvSpPr>
          <p:nvPr/>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086889"/>
                </a:solidFill>
                <a:latin typeface="+mn-lt"/>
              </a:rPr>
              <a:pPr eaLnBrk="1" hangingPunct="1">
                <a:lnSpc>
                  <a:spcPct val="90000"/>
                </a:lnSpc>
                <a:spcAft>
                  <a:spcPts val="600"/>
                </a:spcAft>
                <a:buFont typeface="Arial" charset="0"/>
                <a:buNone/>
                <a:defRPr/>
              </a:pPr>
              <a:t>10</a:t>
            </a:fld>
            <a:endParaRPr lang="en-US" altLang="en-US" sz="1000">
              <a:solidFill>
                <a:srgbClr val="086889"/>
              </a:solidFill>
              <a:latin typeface="+mn-lt"/>
            </a:endParaRPr>
          </a:p>
        </p:txBody>
      </p:sp>
      <p:sp>
        <p:nvSpPr>
          <p:cNvPr id="10" name="TextBox 20">
            <a:extLst>
              <a:ext uri="{FF2B5EF4-FFF2-40B4-BE49-F238E27FC236}">
                <a16:creationId xmlns:a16="http://schemas.microsoft.com/office/drawing/2014/main" id="{16E194B9-D5DD-46BA-27F6-D10CC8040426}"/>
              </a:ext>
            </a:extLst>
          </p:cNvPr>
          <p:cNvSpPr txBox="1">
            <a:spLocks noChangeArrowheads="1"/>
          </p:cNvSpPr>
          <p:nvPr/>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a:solidFill>
                  <a:srgbClr val="3E464C"/>
                </a:solidFill>
                <a:latin typeface="+mn-lt"/>
              </a:rPr>
              <a:t>© 2025 Kigen</a:t>
            </a:r>
          </a:p>
        </p:txBody>
      </p:sp>
    </p:spTree>
    <p:extLst>
      <p:ext uri="{BB962C8B-B14F-4D97-AF65-F5344CB8AC3E}">
        <p14:creationId xmlns:p14="http://schemas.microsoft.com/office/powerpoint/2010/main" val="502554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2AC6-4499-168B-0733-F05F6854E8DC}"/>
              </a:ext>
            </a:extLst>
          </p:cNvPr>
          <p:cNvSpPr>
            <a:spLocks noGrp="1"/>
          </p:cNvSpPr>
          <p:nvPr>
            <p:ph type="title"/>
          </p:nvPr>
        </p:nvSpPr>
        <p:spPr/>
        <p:txBody>
          <a:bodyPr/>
          <a:lstStyle/>
          <a:p>
            <a:endParaRPr lang="en-US"/>
          </a:p>
        </p:txBody>
      </p:sp>
      <p:pic>
        <p:nvPicPr>
          <p:cNvPr id="3" name="getting_cra-ready__security_patching_via_kigen_esim_and_eim (1080p)">
            <a:hlinkClick r:id="" action="ppaction://media"/>
            <a:extLst>
              <a:ext uri="{FF2B5EF4-FFF2-40B4-BE49-F238E27FC236}">
                <a16:creationId xmlns:a16="http://schemas.microsoft.com/office/drawing/2014/main" id="{9F40ABA2-3AD7-0225-3EE5-D826827DDB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6350"/>
            <a:ext cx="12192000" cy="6858000"/>
          </a:xfrm>
          <a:prstGeom prst="rect">
            <a:avLst/>
          </a:prstGeom>
        </p:spPr>
      </p:pic>
    </p:spTree>
    <p:extLst>
      <p:ext uri="{BB962C8B-B14F-4D97-AF65-F5344CB8AC3E}">
        <p14:creationId xmlns:p14="http://schemas.microsoft.com/office/powerpoint/2010/main" val="18423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E363E3-B102-C341-74D7-CC0FC1D57486}"/>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6BE45501-0874-8D65-F7F3-AA0AF238DEA4}"/>
              </a:ext>
            </a:extLst>
          </p:cNvPr>
          <p:cNvSpPr>
            <a:spLocks noGrp="1"/>
          </p:cNvSpPr>
          <p:nvPr>
            <p:ph type="subTitle" idx="1"/>
          </p:nvPr>
        </p:nvSpPr>
        <p:spPr/>
        <p:txBody>
          <a:bodyPr/>
          <a:lstStyle/>
          <a:p>
            <a:endParaRPr lang="en-US"/>
          </a:p>
        </p:txBody>
      </p:sp>
      <p:pic>
        <p:nvPicPr>
          <p:cNvPr id="2" name="CRA animated video-3">
            <a:hlinkClick r:id="" action="ppaction://media"/>
            <a:extLst>
              <a:ext uri="{FF2B5EF4-FFF2-40B4-BE49-F238E27FC236}">
                <a16:creationId xmlns:a16="http://schemas.microsoft.com/office/drawing/2014/main" id="{7B5D3E88-5DBB-3C50-E54F-21F76A7E95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3175"/>
            <a:ext cx="12190412" cy="6361871"/>
          </a:xfrm>
          <a:prstGeom prst="rect">
            <a:avLst/>
          </a:prstGeom>
        </p:spPr>
      </p:pic>
    </p:spTree>
    <p:extLst>
      <p:ext uri="{BB962C8B-B14F-4D97-AF65-F5344CB8AC3E}">
        <p14:creationId xmlns:p14="http://schemas.microsoft.com/office/powerpoint/2010/main" val="288016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4A8C8-03C3-3F3F-E3FC-437569C73878}"/>
              </a:ext>
            </a:extLst>
          </p:cNvPr>
          <p:cNvPicPr>
            <a:picLocks noChangeAspect="1"/>
          </p:cNvPicPr>
          <p:nvPr/>
        </p:nvPicPr>
        <p:blipFill>
          <a:blip r:embed="rId2">
            <a:extLst>
              <a:ext uri="{28A0092B-C50C-407E-A947-70E740481C1C}">
                <a14:useLocalDpi xmlns:a14="http://schemas.microsoft.com/office/drawing/2010/main" val="0"/>
              </a:ext>
            </a:extLst>
          </a:blip>
          <a:srcRect l="2803" t="3927" r="6386" b="5027"/>
          <a:stretch>
            <a:fillRect/>
          </a:stretch>
        </p:blipFill>
        <p:spPr>
          <a:xfrm>
            <a:off x="882869" y="2541070"/>
            <a:ext cx="2096814" cy="2109757"/>
          </a:xfrm>
          <a:prstGeom prst="roundRect">
            <a:avLst>
              <a:gd name="adj" fmla="val 9082"/>
            </a:avLst>
          </a:prstGeom>
        </p:spPr>
      </p:pic>
    </p:spTree>
    <p:extLst>
      <p:ext uri="{BB962C8B-B14F-4D97-AF65-F5344CB8AC3E}">
        <p14:creationId xmlns:p14="http://schemas.microsoft.com/office/powerpoint/2010/main" val="1588526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5DCFA-B4CC-965A-22F6-E4CC397B7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7F8B8-3054-632D-B6C1-AFC3DAA7DB7C}"/>
              </a:ext>
            </a:extLst>
          </p:cNvPr>
          <p:cNvSpPr>
            <a:spLocks noGrp="1"/>
          </p:cNvSpPr>
          <p:nvPr>
            <p:ph type="title"/>
          </p:nvPr>
        </p:nvSpPr>
        <p:spPr/>
        <p:txBody>
          <a:bodyPr/>
          <a:lstStyle/>
          <a:p>
            <a:r>
              <a:rPr lang="en-US"/>
              <a:t>Key considerations in security of connected devices for 2026</a:t>
            </a:r>
          </a:p>
        </p:txBody>
      </p:sp>
      <p:sp>
        <p:nvSpPr>
          <p:cNvPr id="5" name="TextBox 4">
            <a:extLst>
              <a:ext uri="{FF2B5EF4-FFF2-40B4-BE49-F238E27FC236}">
                <a16:creationId xmlns:a16="http://schemas.microsoft.com/office/drawing/2014/main" id="{22905DC8-EDEB-E2E1-3791-7412CA5D52B5}"/>
              </a:ext>
            </a:extLst>
          </p:cNvPr>
          <p:cNvSpPr txBox="1"/>
          <p:nvPr/>
        </p:nvSpPr>
        <p:spPr>
          <a:xfrm>
            <a:off x="4340130" y="1569941"/>
            <a:ext cx="4320180" cy="1675843"/>
          </a:xfrm>
          <a:prstGeom prst="rect">
            <a:avLst/>
          </a:prstGeom>
          <a:ln w="28575">
            <a:noFill/>
          </a:ln>
        </p:spPr>
        <p:style>
          <a:lnRef idx="1">
            <a:schemeClr val="accent1"/>
          </a:lnRef>
          <a:fillRef idx="0">
            <a:schemeClr val="accent1"/>
          </a:fillRef>
          <a:effectRef idx="0">
            <a:schemeClr val="accent1"/>
          </a:effectRef>
          <a:fontRef idx="minor">
            <a:schemeClr val="tx1"/>
          </a:fontRef>
        </p:style>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100" b="1">
                <a:ln>
                  <a:solidFill>
                    <a:schemeClr val="accent1"/>
                  </a:solidFill>
                </a:ln>
                <a:gradFill>
                  <a:gsLst>
                    <a:gs pos="0">
                      <a:schemeClr val="accent1"/>
                    </a:gs>
                    <a:gs pos="74000">
                      <a:schemeClr val="accent1">
                        <a:lumMod val="45000"/>
                        <a:lumOff val="55000"/>
                      </a:schemeClr>
                    </a:gs>
                    <a:gs pos="100000">
                      <a:schemeClr val="accent1">
                        <a:lumMod val="45000"/>
                        <a:lumOff val="55000"/>
                      </a:schemeClr>
                    </a:gs>
                  </a:gsLst>
                  <a:lin ang="8100000" scaled="1"/>
                </a:gradFill>
                <a:latin typeface="Montserrat ExtraBold" pitchFamily="2" charset="77"/>
              </a:rPr>
              <a:t>1</a:t>
            </a:r>
            <a:endParaRPr lang="en-US" sz="12100" b="1" kern="1200">
              <a:ln>
                <a:solidFill>
                  <a:schemeClr val="accent1"/>
                </a:solidFill>
              </a:ln>
              <a:gradFill>
                <a:gsLst>
                  <a:gs pos="0">
                    <a:schemeClr val="accent1"/>
                  </a:gs>
                  <a:gs pos="74000">
                    <a:schemeClr val="accent1">
                      <a:lumMod val="45000"/>
                      <a:lumOff val="55000"/>
                    </a:schemeClr>
                  </a:gs>
                  <a:gs pos="100000">
                    <a:schemeClr val="accent1">
                      <a:lumMod val="45000"/>
                      <a:lumOff val="55000"/>
                    </a:schemeClr>
                  </a:gs>
                </a:gsLst>
                <a:lin ang="8100000" scaled="1"/>
              </a:gradFill>
              <a:latin typeface="Montserrat ExtraBold" pitchFamily="2" charset="77"/>
              <a:ea typeface="+mn-ea"/>
            </a:endParaRPr>
          </a:p>
        </p:txBody>
      </p:sp>
      <p:grpSp>
        <p:nvGrpSpPr>
          <p:cNvPr id="10" name="Group 9">
            <a:extLst>
              <a:ext uri="{FF2B5EF4-FFF2-40B4-BE49-F238E27FC236}">
                <a16:creationId xmlns:a16="http://schemas.microsoft.com/office/drawing/2014/main" id="{413361E1-A9A8-DAF3-77D9-7CBFBF9691AD}"/>
              </a:ext>
            </a:extLst>
          </p:cNvPr>
          <p:cNvGrpSpPr/>
          <p:nvPr/>
        </p:nvGrpSpPr>
        <p:grpSpPr>
          <a:xfrm>
            <a:off x="5202594" y="1747418"/>
            <a:ext cx="2595252" cy="1583633"/>
            <a:chOff x="4998026" y="4311154"/>
            <a:chExt cx="2223655" cy="1583633"/>
          </a:xfrm>
        </p:grpSpPr>
        <p:sp>
          <p:nvSpPr>
            <p:cNvPr id="11" name="TextBox 10">
              <a:extLst>
                <a:ext uri="{FF2B5EF4-FFF2-40B4-BE49-F238E27FC236}">
                  <a16:creationId xmlns:a16="http://schemas.microsoft.com/office/drawing/2014/main" id="{2157C511-F8A1-823A-5C38-B020B13568A0}"/>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accent2"/>
                  </a:solidFill>
                  <a:latin typeface="+mn-lt"/>
                  <a:ea typeface="+mn-ea"/>
                </a:rPr>
                <a:t>Secure by design </a:t>
              </a:r>
              <a:br>
                <a:rPr lang="en-US" sz="1200" b="1">
                  <a:solidFill>
                    <a:schemeClr val="tx2"/>
                  </a:solidFill>
                  <a:latin typeface="+mn-lt"/>
                  <a:ea typeface="+mn-ea"/>
                </a:rPr>
              </a:br>
              <a:r>
                <a:rPr lang="en-US" sz="1200" b="1">
                  <a:solidFill>
                    <a:schemeClr val="tx2"/>
                  </a:solidFill>
                  <a:latin typeface="+mn-lt"/>
                  <a:ea typeface="+mn-ea"/>
                </a:rPr>
                <a:t>is must for all IoT products</a:t>
              </a:r>
              <a:endParaRPr lang="en-US" sz="1200" b="1" kern="1200">
                <a:solidFill>
                  <a:schemeClr val="tx2"/>
                </a:solidFill>
                <a:latin typeface="+mn-lt"/>
                <a:ea typeface="+mn-ea"/>
                <a:cs typeface="+mn-cs"/>
              </a:endParaRPr>
            </a:p>
          </p:txBody>
        </p:sp>
        <p:grpSp>
          <p:nvGrpSpPr>
            <p:cNvPr id="12" name="Group 11">
              <a:extLst>
                <a:ext uri="{FF2B5EF4-FFF2-40B4-BE49-F238E27FC236}">
                  <a16:creationId xmlns:a16="http://schemas.microsoft.com/office/drawing/2014/main" id="{6B60D148-0768-B1AC-AE87-78BC7FE4FC58}"/>
                </a:ext>
              </a:extLst>
            </p:cNvPr>
            <p:cNvGrpSpPr/>
            <p:nvPr/>
          </p:nvGrpSpPr>
          <p:grpSpPr>
            <a:xfrm>
              <a:off x="4998026" y="4757708"/>
              <a:ext cx="1853047" cy="2396"/>
              <a:chOff x="4998026" y="4757708"/>
              <a:chExt cx="1853047" cy="2396"/>
            </a:xfrm>
          </p:grpSpPr>
          <p:cxnSp>
            <p:nvCxnSpPr>
              <p:cNvPr id="14" name="Straight Connector 13">
                <a:extLst>
                  <a:ext uri="{FF2B5EF4-FFF2-40B4-BE49-F238E27FC236}">
                    <a16:creationId xmlns:a16="http://schemas.microsoft.com/office/drawing/2014/main" id="{5BCDEE3A-6031-A257-C74C-3E3B83F40B60}"/>
                  </a:ext>
                </a:extLst>
              </p:cNvPr>
              <p:cNvCxnSpPr>
                <a:cxnSpLocks/>
              </p:cNvCxnSpPr>
              <p:nvPr/>
            </p:nvCxnSpPr>
            <p:spPr>
              <a:xfrm>
                <a:off x="4998026" y="4760104"/>
                <a:ext cx="68580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22CFC68F-2F1F-EF6C-9088-8645A79C30D3}"/>
                  </a:ext>
                </a:extLst>
              </p:cNvPr>
              <p:cNvCxnSpPr>
                <a:cxnSpLocks/>
              </p:cNvCxnSpPr>
              <p:nvPr/>
            </p:nvCxnSpPr>
            <p:spPr>
              <a:xfrm>
                <a:off x="5008417" y="4757708"/>
                <a:ext cx="1842656" cy="0"/>
              </a:xfrm>
              <a:prstGeom prst="line">
                <a:avLst/>
              </a:prstGeom>
              <a:ln/>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402977C-62E4-1AE2-EED9-8829F37F110A}"/>
                </a:ext>
              </a:extLst>
            </p:cNvPr>
            <p:cNvSpPr txBox="1"/>
            <p:nvPr/>
          </p:nvSpPr>
          <p:spPr>
            <a:xfrm>
              <a:off x="5008417" y="4925291"/>
              <a:ext cx="2026300" cy="969496"/>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sz="1400">
                  <a:solidFill>
                    <a:schemeClr val="tx2"/>
                  </a:solidFill>
                  <a:latin typeface="+mn-lt"/>
                  <a:ea typeface="+mn-ea"/>
                </a:rPr>
                <a:t>Manufacturers </a:t>
              </a:r>
              <a:r>
                <a:rPr lang="en-US" sz="1400" b="1">
                  <a:solidFill>
                    <a:schemeClr val="tx2"/>
                  </a:solidFill>
                  <a:latin typeface="+mn-lt"/>
                  <a:ea typeface="+mn-ea"/>
                </a:rPr>
                <a:t>move to IoT eSIM</a:t>
              </a:r>
              <a:r>
                <a:rPr lang="en-US" sz="1400">
                  <a:solidFill>
                    <a:schemeClr val="tx2"/>
                  </a:solidFill>
                  <a:latin typeface="+mn-lt"/>
                  <a:ea typeface="+mn-ea"/>
                </a:rPr>
                <a:t> from legacy SIM and M2M eSIM architectures to future-proof trusted device Identity by default.</a:t>
              </a:r>
              <a:endParaRPr lang="en-US" sz="1400" kern="1200">
                <a:solidFill>
                  <a:schemeClr val="tx2"/>
                </a:solidFill>
                <a:latin typeface="+mn-lt"/>
                <a:ea typeface="+mn-ea"/>
                <a:cs typeface="+mn-cs"/>
              </a:endParaRPr>
            </a:p>
          </p:txBody>
        </p:sp>
      </p:grpSp>
      <p:sp>
        <p:nvSpPr>
          <p:cNvPr id="16" name="TextBox 15">
            <a:extLst>
              <a:ext uri="{FF2B5EF4-FFF2-40B4-BE49-F238E27FC236}">
                <a16:creationId xmlns:a16="http://schemas.microsoft.com/office/drawing/2014/main" id="{21679DFB-4B00-5AE8-3646-C5B0AC171EFA}"/>
              </a:ext>
            </a:extLst>
          </p:cNvPr>
          <p:cNvSpPr txBox="1"/>
          <p:nvPr/>
        </p:nvSpPr>
        <p:spPr>
          <a:xfrm>
            <a:off x="4133301" y="3991381"/>
            <a:ext cx="4320180" cy="1675843"/>
          </a:xfrm>
          <a:prstGeom prst="rect">
            <a:avLst/>
          </a:prstGeom>
          <a:ln w="28575">
            <a:noFill/>
          </a:ln>
        </p:spPr>
        <p:style>
          <a:lnRef idx="1">
            <a:schemeClr val="accent1"/>
          </a:lnRef>
          <a:fillRef idx="0">
            <a:schemeClr val="accent1"/>
          </a:fillRef>
          <a:effectRef idx="0">
            <a:schemeClr val="accent1"/>
          </a:effectRef>
          <a:fontRef idx="minor">
            <a:schemeClr val="tx1"/>
          </a:fontRef>
        </p:style>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100" b="1" kern="1200">
                <a:ln>
                  <a:solidFill>
                    <a:schemeClr val="accent1"/>
                  </a:solidFill>
                </a:ln>
                <a:gradFill>
                  <a:gsLst>
                    <a:gs pos="0">
                      <a:schemeClr val="accent1"/>
                    </a:gs>
                    <a:gs pos="74000">
                      <a:schemeClr val="accent1">
                        <a:lumMod val="45000"/>
                        <a:lumOff val="55000"/>
                      </a:schemeClr>
                    </a:gs>
                    <a:gs pos="100000">
                      <a:schemeClr val="accent1">
                        <a:lumMod val="45000"/>
                        <a:lumOff val="55000"/>
                      </a:schemeClr>
                    </a:gs>
                  </a:gsLst>
                  <a:lin ang="8100000" scaled="1"/>
                </a:gradFill>
                <a:latin typeface="Montserrat ExtraBold" pitchFamily="2" charset="77"/>
                <a:ea typeface="+mn-ea"/>
              </a:rPr>
              <a:t>2</a:t>
            </a:r>
          </a:p>
        </p:txBody>
      </p:sp>
      <p:grpSp>
        <p:nvGrpSpPr>
          <p:cNvPr id="17" name="Group 16">
            <a:extLst>
              <a:ext uri="{FF2B5EF4-FFF2-40B4-BE49-F238E27FC236}">
                <a16:creationId xmlns:a16="http://schemas.microsoft.com/office/drawing/2014/main" id="{EB67F843-009A-A940-55F9-5CF4A3664174}"/>
              </a:ext>
            </a:extLst>
          </p:cNvPr>
          <p:cNvGrpSpPr/>
          <p:nvPr/>
        </p:nvGrpSpPr>
        <p:grpSpPr>
          <a:xfrm>
            <a:off x="5202594" y="4168858"/>
            <a:ext cx="2595252" cy="1583633"/>
            <a:chOff x="4998026" y="4311154"/>
            <a:chExt cx="2223655" cy="1583633"/>
          </a:xfrm>
        </p:grpSpPr>
        <p:sp>
          <p:nvSpPr>
            <p:cNvPr id="18" name="TextBox 17">
              <a:extLst>
                <a:ext uri="{FF2B5EF4-FFF2-40B4-BE49-F238E27FC236}">
                  <a16:creationId xmlns:a16="http://schemas.microsoft.com/office/drawing/2014/main" id="{9276493D-45EC-D86C-197F-0CB54CD39D01}"/>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tx2"/>
                  </a:solidFill>
                  <a:latin typeface="+mn-lt"/>
                  <a:ea typeface="+mn-ea"/>
                </a:rPr>
                <a:t>Product </a:t>
              </a:r>
              <a:r>
                <a:rPr lang="en-US" sz="1200" b="1">
                  <a:solidFill>
                    <a:schemeClr val="accent2"/>
                  </a:solidFill>
                  <a:latin typeface="+mn-lt"/>
                  <a:ea typeface="+mn-ea"/>
                </a:rPr>
                <a:t>security updates </a:t>
              </a:r>
              <a:r>
                <a:rPr lang="en-US" sz="1200" b="1">
                  <a:solidFill>
                    <a:schemeClr val="tx2"/>
                  </a:solidFill>
                  <a:latin typeface="+mn-lt"/>
                  <a:ea typeface="+mn-ea"/>
                </a:rPr>
                <a:t>and </a:t>
              </a:r>
              <a:r>
                <a:rPr lang="en-US" sz="1200" b="1">
                  <a:solidFill>
                    <a:schemeClr val="accent2"/>
                  </a:solidFill>
                  <a:latin typeface="+mn-lt"/>
                  <a:ea typeface="+mn-ea"/>
                </a:rPr>
                <a:t>security monitoring</a:t>
              </a:r>
              <a:r>
                <a:rPr lang="en-US" sz="1200" b="1">
                  <a:solidFill>
                    <a:schemeClr val="tx2"/>
                  </a:solidFill>
                  <a:latin typeface="+mn-lt"/>
                  <a:ea typeface="+mn-ea"/>
                </a:rPr>
                <a:t> become essential</a:t>
              </a:r>
              <a:endParaRPr lang="en-US" sz="1200" b="1" kern="1200">
                <a:solidFill>
                  <a:schemeClr val="tx2"/>
                </a:solidFill>
                <a:latin typeface="+mn-lt"/>
                <a:ea typeface="+mn-ea"/>
                <a:cs typeface="+mn-cs"/>
              </a:endParaRPr>
            </a:p>
          </p:txBody>
        </p:sp>
        <p:grpSp>
          <p:nvGrpSpPr>
            <p:cNvPr id="19" name="Group 18">
              <a:extLst>
                <a:ext uri="{FF2B5EF4-FFF2-40B4-BE49-F238E27FC236}">
                  <a16:creationId xmlns:a16="http://schemas.microsoft.com/office/drawing/2014/main" id="{56F7929E-B40A-685A-8EC6-7BFAE48B3978}"/>
                </a:ext>
              </a:extLst>
            </p:cNvPr>
            <p:cNvGrpSpPr/>
            <p:nvPr/>
          </p:nvGrpSpPr>
          <p:grpSpPr>
            <a:xfrm>
              <a:off x="4998026" y="4757708"/>
              <a:ext cx="1853047" cy="2396"/>
              <a:chOff x="4998026" y="4757708"/>
              <a:chExt cx="1853047" cy="2396"/>
            </a:xfrm>
          </p:grpSpPr>
          <p:cxnSp>
            <p:nvCxnSpPr>
              <p:cNvPr id="21" name="Straight Connector 20">
                <a:extLst>
                  <a:ext uri="{FF2B5EF4-FFF2-40B4-BE49-F238E27FC236}">
                    <a16:creationId xmlns:a16="http://schemas.microsoft.com/office/drawing/2014/main" id="{DAAD5564-0ECC-D6DC-713E-7EDBE3D3A65A}"/>
                  </a:ext>
                </a:extLst>
              </p:cNvPr>
              <p:cNvCxnSpPr>
                <a:cxnSpLocks/>
              </p:cNvCxnSpPr>
              <p:nvPr/>
            </p:nvCxnSpPr>
            <p:spPr>
              <a:xfrm>
                <a:off x="4998026" y="4760104"/>
                <a:ext cx="68580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CBCC1A66-D7A6-FD03-E2B4-FE5D7342FCDF}"/>
                  </a:ext>
                </a:extLst>
              </p:cNvPr>
              <p:cNvCxnSpPr>
                <a:cxnSpLocks/>
              </p:cNvCxnSpPr>
              <p:nvPr/>
            </p:nvCxnSpPr>
            <p:spPr>
              <a:xfrm>
                <a:off x="5008417" y="4757708"/>
                <a:ext cx="1842656" cy="0"/>
              </a:xfrm>
              <a:prstGeom prst="line">
                <a:avLst/>
              </a:prstGeom>
              <a:ln/>
            </p:spPr>
            <p:style>
              <a:lnRef idx="1">
                <a:schemeClr val="accent2"/>
              </a:lnRef>
              <a:fillRef idx="0">
                <a:schemeClr val="accent2"/>
              </a:fillRef>
              <a:effectRef idx="0">
                <a:schemeClr val="accent2"/>
              </a:effectRef>
              <a:fontRef idx="minor">
                <a:schemeClr val="tx1"/>
              </a:fontRef>
            </p:style>
          </p:cxnSp>
        </p:grpSp>
        <p:sp>
          <p:nvSpPr>
            <p:cNvPr id="20" name="TextBox 19">
              <a:extLst>
                <a:ext uri="{FF2B5EF4-FFF2-40B4-BE49-F238E27FC236}">
                  <a16:creationId xmlns:a16="http://schemas.microsoft.com/office/drawing/2014/main" id="{8E112EFA-72D6-D59F-2356-4117D8B12A54}"/>
                </a:ext>
              </a:extLst>
            </p:cNvPr>
            <p:cNvSpPr txBox="1"/>
            <p:nvPr/>
          </p:nvSpPr>
          <p:spPr>
            <a:xfrm>
              <a:off x="5008417" y="4925291"/>
              <a:ext cx="2026300" cy="969496"/>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400" kern="1200">
                  <a:solidFill>
                    <a:schemeClr val="tx2"/>
                  </a:solidFill>
                  <a:latin typeface="+mn-lt"/>
                  <a:ea typeface="+mn-ea"/>
                  <a:cs typeface="+mn-cs"/>
                </a:rPr>
                <a:t>IoT products needs to be supported for security updates for a minimum of </a:t>
              </a:r>
              <a:r>
                <a:rPr lang="en-US" sz="1400" b="1" kern="1200">
                  <a:solidFill>
                    <a:schemeClr val="tx2"/>
                  </a:solidFill>
                  <a:latin typeface="+mn-lt"/>
                  <a:ea typeface="+mn-ea"/>
                  <a:cs typeface="+mn-cs"/>
                </a:rPr>
                <a:t>5 years </a:t>
              </a:r>
              <a:r>
                <a:rPr lang="en-US" sz="1400" kern="1200">
                  <a:solidFill>
                    <a:schemeClr val="tx2"/>
                  </a:solidFill>
                  <a:latin typeface="+mn-lt"/>
                  <a:ea typeface="+mn-ea"/>
                  <a:cs typeface="+mn-cs"/>
                </a:rPr>
                <a:t>and have security documentation accessible for </a:t>
              </a:r>
              <a:r>
                <a:rPr lang="en-US" sz="1400" b="1" kern="1200">
                  <a:solidFill>
                    <a:schemeClr val="tx2"/>
                  </a:solidFill>
                  <a:latin typeface="+mn-lt"/>
                  <a:ea typeface="+mn-ea"/>
                  <a:cs typeface="+mn-cs"/>
                </a:rPr>
                <a:t>10 years.</a:t>
              </a:r>
            </a:p>
          </p:txBody>
        </p:sp>
      </p:grpSp>
      <p:sp>
        <p:nvSpPr>
          <p:cNvPr id="23" name="TextBox 22">
            <a:extLst>
              <a:ext uri="{FF2B5EF4-FFF2-40B4-BE49-F238E27FC236}">
                <a16:creationId xmlns:a16="http://schemas.microsoft.com/office/drawing/2014/main" id="{BC371559-3CE1-080C-B09B-490D2721ADA3}"/>
              </a:ext>
            </a:extLst>
          </p:cNvPr>
          <p:cNvSpPr txBox="1"/>
          <p:nvPr/>
        </p:nvSpPr>
        <p:spPr>
          <a:xfrm>
            <a:off x="7871820" y="1568512"/>
            <a:ext cx="4320180" cy="1675843"/>
          </a:xfrm>
          <a:prstGeom prst="rect">
            <a:avLst/>
          </a:prstGeom>
          <a:ln w="28575">
            <a:noFill/>
          </a:ln>
        </p:spPr>
        <p:style>
          <a:lnRef idx="1">
            <a:schemeClr val="accent1"/>
          </a:lnRef>
          <a:fillRef idx="0">
            <a:schemeClr val="accent1"/>
          </a:fillRef>
          <a:effectRef idx="0">
            <a:schemeClr val="accent1"/>
          </a:effectRef>
          <a:fontRef idx="minor">
            <a:schemeClr val="tx1"/>
          </a:fontRef>
        </p:style>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100" b="1" kern="1200" dirty="0">
                <a:ln>
                  <a:solidFill>
                    <a:schemeClr val="accent1"/>
                  </a:solidFill>
                </a:ln>
                <a:gradFill>
                  <a:gsLst>
                    <a:gs pos="0">
                      <a:schemeClr val="accent1"/>
                    </a:gs>
                    <a:gs pos="74000">
                      <a:schemeClr val="accent1">
                        <a:lumMod val="45000"/>
                        <a:lumOff val="55000"/>
                      </a:schemeClr>
                    </a:gs>
                    <a:gs pos="100000">
                      <a:schemeClr val="accent1">
                        <a:lumMod val="45000"/>
                        <a:lumOff val="55000"/>
                      </a:schemeClr>
                    </a:gs>
                  </a:gsLst>
                  <a:lin ang="8100000" scaled="1"/>
                </a:gradFill>
                <a:latin typeface="Montserrat ExtraBold" pitchFamily="2" charset="77"/>
                <a:ea typeface="+mn-ea"/>
              </a:rPr>
              <a:t>3</a:t>
            </a:r>
          </a:p>
        </p:txBody>
      </p:sp>
      <p:grpSp>
        <p:nvGrpSpPr>
          <p:cNvPr id="24" name="Group 23">
            <a:extLst>
              <a:ext uri="{FF2B5EF4-FFF2-40B4-BE49-F238E27FC236}">
                <a16:creationId xmlns:a16="http://schemas.microsoft.com/office/drawing/2014/main" id="{B26C2F7C-A417-E19F-7FBA-93DD84F48F61}"/>
              </a:ext>
            </a:extLst>
          </p:cNvPr>
          <p:cNvGrpSpPr/>
          <p:nvPr/>
        </p:nvGrpSpPr>
        <p:grpSpPr>
          <a:xfrm>
            <a:off x="9269418" y="1747417"/>
            <a:ext cx="2595252" cy="1583633"/>
            <a:chOff x="4998026" y="4311154"/>
            <a:chExt cx="2223655" cy="1583633"/>
          </a:xfrm>
        </p:grpSpPr>
        <p:sp>
          <p:nvSpPr>
            <p:cNvPr id="25" name="TextBox 24">
              <a:extLst>
                <a:ext uri="{FF2B5EF4-FFF2-40B4-BE49-F238E27FC236}">
                  <a16:creationId xmlns:a16="http://schemas.microsoft.com/office/drawing/2014/main" id="{27EF1E40-153F-2D4B-C367-1E32CE27D538}"/>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dirty="0">
                  <a:solidFill>
                    <a:schemeClr val="tx2"/>
                  </a:solidFill>
                  <a:latin typeface="+mn-lt"/>
                  <a:ea typeface="+mn-ea"/>
                </a:rPr>
                <a:t>Plan for your </a:t>
              </a:r>
              <a:r>
                <a:rPr lang="en-US" sz="1200" b="1" dirty="0">
                  <a:solidFill>
                    <a:schemeClr val="accent2"/>
                  </a:solidFill>
                  <a:latin typeface="+mn-lt"/>
                  <a:ea typeface="+mn-ea"/>
                </a:rPr>
                <a:t>security</a:t>
              </a:r>
              <a:r>
                <a:rPr lang="en-US" sz="1200" b="1" dirty="0">
                  <a:solidFill>
                    <a:schemeClr val="tx2"/>
                  </a:solidFill>
                  <a:latin typeface="+mn-lt"/>
                  <a:ea typeface="+mn-ea"/>
                </a:rPr>
                <a:t> </a:t>
              </a:r>
              <a:r>
                <a:rPr lang="en-US" sz="1200" b="1" dirty="0">
                  <a:solidFill>
                    <a:schemeClr val="accent2"/>
                  </a:solidFill>
                  <a:latin typeface="+mn-lt"/>
                  <a:ea typeface="+mn-ea"/>
                </a:rPr>
                <a:t>patching</a:t>
              </a:r>
              <a:r>
                <a:rPr lang="en-US" sz="1200" b="1" dirty="0">
                  <a:solidFill>
                    <a:schemeClr val="tx2"/>
                  </a:solidFill>
                  <a:latin typeface="+mn-lt"/>
                  <a:ea typeface="+mn-ea"/>
                </a:rPr>
                <a:t> – considering how to do it at scale</a:t>
              </a:r>
              <a:endParaRPr lang="en-US" sz="1200" b="1" kern="1200" dirty="0">
                <a:solidFill>
                  <a:schemeClr val="tx2"/>
                </a:solidFill>
                <a:latin typeface="+mn-lt"/>
                <a:ea typeface="+mn-ea"/>
                <a:cs typeface="+mn-cs"/>
              </a:endParaRPr>
            </a:p>
          </p:txBody>
        </p:sp>
        <p:grpSp>
          <p:nvGrpSpPr>
            <p:cNvPr id="26" name="Group 25">
              <a:extLst>
                <a:ext uri="{FF2B5EF4-FFF2-40B4-BE49-F238E27FC236}">
                  <a16:creationId xmlns:a16="http://schemas.microsoft.com/office/drawing/2014/main" id="{0CAF8AFE-624E-4DD0-AF7B-E73436D6E071}"/>
                </a:ext>
              </a:extLst>
            </p:cNvPr>
            <p:cNvGrpSpPr/>
            <p:nvPr/>
          </p:nvGrpSpPr>
          <p:grpSpPr>
            <a:xfrm>
              <a:off x="4998026" y="4757708"/>
              <a:ext cx="1853047" cy="2396"/>
              <a:chOff x="4998026" y="4757708"/>
              <a:chExt cx="1853047" cy="2396"/>
            </a:xfrm>
          </p:grpSpPr>
          <p:cxnSp>
            <p:nvCxnSpPr>
              <p:cNvPr id="28" name="Straight Connector 27">
                <a:extLst>
                  <a:ext uri="{FF2B5EF4-FFF2-40B4-BE49-F238E27FC236}">
                    <a16:creationId xmlns:a16="http://schemas.microsoft.com/office/drawing/2014/main" id="{C204AFD0-5D31-6727-8AAD-564C9B66B125}"/>
                  </a:ext>
                </a:extLst>
              </p:cNvPr>
              <p:cNvCxnSpPr>
                <a:cxnSpLocks/>
              </p:cNvCxnSpPr>
              <p:nvPr/>
            </p:nvCxnSpPr>
            <p:spPr>
              <a:xfrm>
                <a:off x="4998026" y="4760104"/>
                <a:ext cx="68580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393886E-3C84-8EB7-7477-3765D6A9FE74}"/>
                  </a:ext>
                </a:extLst>
              </p:cNvPr>
              <p:cNvCxnSpPr>
                <a:cxnSpLocks/>
              </p:cNvCxnSpPr>
              <p:nvPr/>
            </p:nvCxnSpPr>
            <p:spPr>
              <a:xfrm>
                <a:off x="5008417" y="4757708"/>
                <a:ext cx="1842656" cy="0"/>
              </a:xfrm>
              <a:prstGeom prst="line">
                <a:avLst/>
              </a:prstGeom>
              <a:ln/>
            </p:spPr>
            <p:style>
              <a:lnRef idx="1">
                <a:schemeClr val="accent2"/>
              </a:lnRef>
              <a:fillRef idx="0">
                <a:schemeClr val="accent2"/>
              </a:fillRef>
              <a:effectRef idx="0">
                <a:schemeClr val="accent2"/>
              </a:effectRef>
              <a:fontRef idx="minor">
                <a:schemeClr val="tx1"/>
              </a:fontRef>
            </p:style>
          </p:cxnSp>
        </p:grpSp>
        <p:sp>
          <p:nvSpPr>
            <p:cNvPr id="27" name="TextBox 26">
              <a:extLst>
                <a:ext uri="{FF2B5EF4-FFF2-40B4-BE49-F238E27FC236}">
                  <a16:creationId xmlns:a16="http://schemas.microsoft.com/office/drawing/2014/main" id="{7C840C8D-D7A2-192C-3AF6-70638F72FAE2}"/>
                </a:ext>
              </a:extLst>
            </p:cNvPr>
            <p:cNvSpPr txBox="1"/>
            <p:nvPr/>
          </p:nvSpPr>
          <p:spPr>
            <a:xfrm>
              <a:off x="5008417" y="4925291"/>
              <a:ext cx="2202874" cy="969496"/>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sz="1400" dirty="0">
                  <a:solidFill>
                    <a:schemeClr val="tx2"/>
                  </a:solidFill>
                  <a:latin typeface="+mn-lt"/>
                  <a:ea typeface="+mn-ea"/>
                </a:rPr>
                <a:t>With volumes set to rise, evaluate choices in eIM and SM-DP+ for ease of at scale patching. Incoming regulations levy up to </a:t>
              </a:r>
              <a:r>
                <a:rPr lang="en-US" sz="1400" b="1" dirty="0">
                  <a:solidFill>
                    <a:schemeClr val="tx2"/>
                  </a:solidFill>
                  <a:latin typeface="+mn-lt"/>
                  <a:ea typeface="+mn-ea"/>
                </a:rPr>
                <a:t>15MEuros</a:t>
              </a:r>
              <a:r>
                <a:rPr lang="en-US" sz="1400" dirty="0">
                  <a:solidFill>
                    <a:schemeClr val="tx2"/>
                  </a:solidFill>
                  <a:latin typeface="+mn-lt"/>
                  <a:ea typeface="+mn-ea"/>
                </a:rPr>
                <a:t> or </a:t>
              </a:r>
              <a:r>
                <a:rPr lang="en-US" sz="1400" b="1" dirty="0">
                  <a:solidFill>
                    <a:schemeClr val="tx2"/>
                  </a:solidFill>
                  <a:latin typeface="+mn-lt"/>
                  <a:ea typeface="+mn-ea"/>
                </a:rPr>
                <a:t>2.5% </a:t>
              </a:r>
              <a:r>
                <a:rPr lang="en-US" sz="1400" dirty="0">
                  <a:solidFill>
                    <a:schemeClr val="tx2"/>
                  </a:solidFill>
                  <a:latin typeface="+mn-lt"/>
                  <a:ea typeface="+mn-ea"/>
                </a:rPr>
                <a:t>of total annual revenue  </a:t>
              </a:r>
              <a:endParaRPr lang="en-US" sz="1400" kern="1200" dirty="0">
                <a:solidFill>
                  <a:schemeClr val="tx2"/>
                </a:solidFill>
                <a:latin typeface="+mn-lt"/>
                <a:ea typeface="+mn-ea"/>
                <a:cs typeface="+mn-cs"/>
              </a:endParaRPr>
            </a:p>
          </p:txBody>
        </p:sp>
      </p:grpSp>
      <p:sp>
        <p:nvSpPr>
          <p:cNvPr id="37" name="TextBox 36">
            <a:extLst>
              <a:ext uri="{FF2B5EF4-FFF2-40B4-BE49-F238E27FC236}">
                <a16:creationId xmlns:a16="http://schemas.microsoft.com/office/drawing/2014/main" id="{2407F283-5010-9488-5C4C-924C83FB42CF}"/>
              </a:ext>
            </a:extLst>
          </p:cNvPr>
          <p:cNvSpPr txBox="1"/>
          <p:nvPr/>
        </p:nvSpPr>
        <p:spPr>
          <a:xfrm>
            <a:off x="8002448" y="3986458"/>
            <a:ext cx="4320180" cy="1675843"/>
          </a:xfrm>
          <a:prstGeom prst="rect">
            <a:avLst/>
          </a:prstGeom>
          <a:ln w="28575">
            <a:noFill/>
          </a:ln>
        </p:spPr>
        <p:style>
          <a:lnRef idx="1">
            <a:schemeClr val="accent1"/>
          </a:lnRef>
          <a:fillRef idx="0">
            <a:schemeClr val="accent1"/>
          </a:fillRef>
          <a:effectRef idx="0">
            <a:schemeClr val="accent1"/>
          </a:effectRef>
          <a:fontRef idx="minor">
            <a:schemeClr val="tx1"/>
          </a:fontRef>
        </p:style>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100" b="1">
                <a:ln>
                  <a:solidFill>
                    <a:schemeClr val="accent1"/>
                  </a:solidFill>
                </a:ln>
                <a:gradFill>
                  <a:gsLst>
                    <a:gs pos="0">
                      <a:schemeClr val="accent1"/>
                    </a:gs>
                    <a:gs pos="74000">
                      <a:schemeClr val="accent1">
                        <a:lumMod val="45000"/>
                        <a:lumOff val="55000"/>
                      </a:schemeClr>
                    </a:gs>
                    <a:gs pos="100000">
                      <a:schemeClr val="accent1">
                        <a:lumMod val="45000"/>
                        <a:lumOff val="55000"/>
                      </a:schemeClr>
                    </a:gs>
                  </a:gsLst>
                  <a:lin ang="8100000" scaled="1"/>
                </a:gradFill>
                <a:latin typeface="Montserrat ExtraBold" pitchFamily="2" charset="77"/>
              </a:rPr>
              <a:t>4</a:t>
            </a:r>
            <a:endParaRPr lang="en-US" sz="12100" b="1" kern="1200">
              <a:ln>
                <a:solidFill>
                  <a:schemeClr val="accent1"/>
                </a:solidFill>
              </a:ln>
              <a:gradFill>
                <a:gsLst>
                  <a:gs pos="0">
                    <a:schemeClr val="accent1"/>
                  </a:gs>
                  <a:gs pos="74000">
                    <a:schemeClr val="accent1">
                      <a:lumMod val="45000"/>
                      <a:lumOff val="55000"/>
                    </a:schemeClr>
                  </a:gs>
                  <a:gs pos="100000">
                    <a:schemeClr val="accent1">
                      <a:lumMod val="45000"/>
                      <a:lumOff val="55000"/>
                    </a:schemeClr>
                  </a:gs>
                </a:gsLst>
                <a:lin ang="8100000" scaled="1"/>
              </a:gradFill>
              <a:latin typeface="Montserrat ExtraBold" pitchFamily="2" charset="77"/>
              <a:ea typeface="+mn-ea"/>
            </a:endParaRPr>
          </a:p>
        </p:txBody>
      </p:sp>
      <p:grpSp>
        <p:nvGrpSpPr>
          <p:cNvPr id="38" name="Group 37">
            <a:extLst>
              <a:ext uri="{FF2B5EF4-FFF2-40B4-BE49-F238E27FC236}">
                <a16:creationId xmlns:a16="http://schemas.microsoft.com/office/drawing/2014/main" id="{50B1C59F-7184-14A3-BE71-F532849E7326}"/>
              </a:ext>
            </a:extLst>
          </p:cNvPr>
          <p:cNvGrpSpPr/>
          <p:nvPr/>
        </p:nvGrpSpPr>
        <p:grpSpPr>
          <a:xfrm>
            <a:off x="9257291" y="4168858"/>
            <a:ext cx="2595252" cy="1583633"/>
            <a:chOff x="4998026" y="4311154"/>
            <a:chExt cx="2223655" cy="1583633"/>
          </a:xfrm>
        </p:grpSpPr>
        <p:sp>
          <p:nvSpPr>
            <p:cNvPr id="39" name="TextBox 38">
              <a:extLst>
                <a:ext uri="{FF2B5EF4-FFF2-40B4-BE49-F238E27FC236}">
                  <a16:creationId xmlns:a16="http://schemas.microsoft.com/office/drawing/2014/main" id="{52FEEA2A-AA0D-2FA4-C537-CD5CA7312BC6}"/>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tx2"/>
                  </a:solidFill>
                  <a:latin typeface="+mn-lt"/>
                  <a:ea typeface="+mn-ea"/>
                </a:rPr>
                <a:t>A </a:t>
              </a:r>
              <a:r>
                <a:rPr lang="en-US" sz="1200" b="1">
                  <a:solidFill>
                    <a:schemeClr val="accent2"/>
                  </a:solidFill>
                  <a:latin typeface="+mn-lt"/>
                  <a:ea typeface="+mn-ea"/>
                </a:rPr>
                <a:t>$112.4 Billion </a:t>
              </a:r>
              <a:r>
                <a:rPr lang="en-US" sz="1200" b="1">
                  <a:solidFill>
                    <a:schemeClr val="tx2"/>
                  </a:solidFill>
                  <a:latin typeface="+mn-lt"/>
                  <a:ea typeface="+mn-ea"/>
                </a:rPr>
                <a:t>Global IoT security market by 2030</a:t>
              </a:r>
              <a:endParaRPr lang="en-US" sz="1200" b="1" kern="1200">
                <a:solidFill>
                  <a:schemeClr val="tx2"/>
                </a:solidFill>
                <a:latin typeface="+mn-lt"/>
                <a:ea typeface="+mn-ea"/>
                <a:cs typeface="+mn-cs"/>
              </a:endParaRPr>
            </a:p>
          </p:txBody>
        </p:sp>
        <p:grpSp>
          <p:nvGrpSpPr>
            <p:cNvPr id="40" name="Group 39">
              <a:extLst>
                <a:ext uri="{FF2B5EF4-FFF2-40B4-BE49-F238E27FC236}">
                  <a16:creationId xmlns:a16="http://schemas.microsoft.com/office/drawing/2014/main" id="{7372DF2A-9E4C-7216-12F5-6D7CABFDE79E}"/>
                </a:ext>
              </a:extLst>
            </p:cNvPr>
            <p:cNvGrpSpPr/>
            <p:nvPr/>
          </p:nvGrpSpPr>
          <p:grpSpPr>
            <a:xfrm>
              <a:off x="4998026" y="4757708"/>
              <a:ext cx="1853047" cy="2396"/>
              <a:chOff x="4998026" y="4757708"/>
              <a:chExt cx="1853047" cy="2396"/>
            </a:xfrm>
          </p:grpSpPr>
          <p:cxnSp>
            <p:nvCxnSpPr>
              <p:cNvPr id="42" name="Straight Connector 41">
                <a:extLst>
                  <a:ext uri="{FF2B5EF4-FFF2-40B4-BE49-F238E27FC236}">
                    <a16:creationId xmlns:a16="http://schemas.microsoft.com/office/drawing/2014/main" id="{0BDC4926-2885-77BC-CC6D-B5F3BED0095F}"/>
                  </a:ext>
                </a:extLst>
              </p:cNvPr>
              <p:cNvCxnSpPr>
                <a:cxnSpLocks/>
              </p:cNvCxnSpPr>
              <p:nvPr/>
            </p:nvCxnSpPr>
            <p:spPr>
              <a:xfrm>
                <a:off x="4998026" y="4760104"/>
                <a:ext cx="68580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30E5EC55-25F6-A11E-D45F-E9C1C2B686DA}"/>
                  </a:ext>
                </a:extLst>
              </p:cNvPr>
              <p:cNvCxnSpPr>
                <a:cxnSpLocks/>
              </p:cNvCxnSpPr>
              <p:nvPr/>
            </p:nvCxnSpPr>
            <p:spPr>
              <a:xfrm>
                <a:off x="5008417" y="4757708"/>
                <a:ext cx="1842656" cy="0"/>
              </a:xfrm>
              <a:prstGeom prst="line">
                <a:avLst/>
              </a:prstGeom>
              <a:ln/>
            </p:spPr>
            <p:style>
              <a:lnRef idx="1">
                <a:schemeClr val="accent2"/>
              </a:lnRef>
              <a:fillRef idx="0">
                <a:schemeClr val="accent2"/>
              </a:fillRef>
              <a:effectRef idx="0">
                <a:schemeClr val="accent2"/>
              </a:effectRef>
              <a:fontRef idx="minor">
                <a:schemeClr val="tx1"/>
              </a:fontRef>
            </p:style>
          </p:cxnSp>
        </p:grpSp>
        <p:sp>
          <p:nvSpPr>
            <p:cNvPr id="41" name="TextBox 40">
              <a:extLst>
                <a:ext uri="{FF2B5EF4-FFF2-40B4-BE49-F238E27FC236}">
                  <a16:creationId xmlns:a16="http://schemas.microsoft.com/office/drawing/2014/main" id="{2F466CC1-8E72-9005-AFE4-4D3AC69B3714}"/>
                </a:ext>
              </a:extLst>
            </p:cNvPr>
            <p:cNvSpPr txBox="1"/>
            <p:nvPr/>
          </p:nvSpPr>
          <p:spPr>
            <a:xfrm>
              <a:off x="5008417" y="4925291"/>
              <a:ext cx="2026300" cy="969496"/>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sz="1400">
                  <a:solidFill>
                    <a:schemeClr val="tx2"/>
                  </a:solidFill>
                  <a:latin typeface="+mn-lt"/>
                  <a:ea typeface="+mn-ea"/>
                </a:rPr>
                <a:t>The market for </a:t>
              </a:r>
              <a:r>
                <a:rPr lang="en-US" sz="1400" err="1">
                  <a:solidFill>
                    <a:schemeClr val="tx2"/>
                  </a:solidFill>
                  <a:latin typeface="+mn-lt"/>
                  <a:ea typeface="+mn-ea"/>
                </a:rPr>
                <a:t>loT</a:t>
              </a:r>
              <a:r>
                <a:rPr lang="en-US" sz="1400">
                  <a:solidFill>
                    <a:schemeClr val="tx2"/>
                  </a:solidFill>
                  <a:latin typeface="+mn-lt"/>
                  <a:ea typeface="+mn-ea"/>
                </a:rPr>
                <a:t> security globally was estimated at $34.2 Billion in 2023. By 2030, it is estimated that there will be 40 million IoT devices.</a:t>
              </a:r>
              <a:endParaRPr lang="en-US" sz="1400" kern="1200">
                <a:solidFill>
                  <a:schemeClr val="tx2"/>
                </a:solidFill>
                <a:latin typeface="+mn-lt"/>
                <a:ea typeface="+mn-ea"/>
                <a:cs typeface="+mn-cs"/>
              </a:endParaRPr>
            </a:p>
          </p:txBody>
        </p:sp>
      </p:grpSp>
      <p:sp>
        <p:nvSpPr>
          <p:cNvPr id="44" name="Snip Diagonal Corner of Rectangle 43">
            <a:extLst>
              <a:ext uri="{FF2B5EF4-FFF2-40B4-BE49-F238E27FC236}">
                <a16:creationId xmlns:a16="http://schemas.microsoft.com/office/drawing/2014/main" id="{6D5BC616-CDB2-6304-2794-EED8453D17F2}"/>
              </a:ext>
            </a:extLst>
          </p:cNvPr>
          <p:cNvSpPr/>
          <p:nvPr/>
        </p:nvSpPr>
        <p:spPr>
          <a:xfrm>
            <a:off x="465694" y="1131010"/>
            <a:ext cx="3287485" cy="5058983"/>
          </a:xfrm>
          <a:prstGeom prst="snip2DiagRect">
            <a:avLst>
              <a:gd name="adj1" fmla="val 0"/>
              <a:gd name="adj2" fmla="val 93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2F5E211-2A4B-CC24-5897-D7101C7C7F50}"/>
              </a:ext>
            </a:extLst>
          </p:cNvPr>
          <p:cNvSpPr txBox="1"/>
          <p:nvPr/>
        </p:nvSpPr>
        <p:spPr>
          <a:xfrm>
            <a:off x="543664" y="1390474"/>
            <a:ext cx="3218174" cy="4247317"/>
          </a:xfrm>
          <a:prstGeom prst="rect">
            <a:avLst/>
          </a:prstGeom>
          <a:noFill/>
        </p:spPr>
        <p:txBody>
          <a:bodyPr wrap="square">
            <a:spAutoFit/>
          </a:bodyPr>
          <a:lstStyle/>
          <a:p>
            <a:r>
              <a:rPr lang="en-GB">
                <a:solidFill>
                  <a:schemeClr val="bg2"/>
                </a:solidFill>
                <a:latin typeface="Corbel" panose="020B0503020204020204" pitchFamily="34" charset="0"/>
              </a:rPr>
              <a:t>Three of the most influential frameworks now in practice</a:t>
            </a:r>
          </a:p>
          <a:p>
            <a:endParaRPr lang="en-GB">
              <a:solidFill>
                <a:schemeClr val="bg2"/>
              </a:solidFill>
              <a:latin typeface="Corbel" panose="020B0503020204020204" pitchFamily="34" charset="0"/>
            </a:endParaRPr>
          </a:p>
          <a:p>
            <a:pPr marL="285750" indent="-285750">
              <a:buFont typeface="Wingdings" pitchFamily="2" charset="2"/>
              <a:buChar char="§"/>
            </a:pPr>
            <a:r>
              <a:rPr lang="en-GB" b="1">
                <a:solidFill>
                  <a:schemeClr val="bg2"/>
                </a:solidFill>
                <a:latin typeface="Corbel" panose="020B0503020204020204" pitchFamily="34" charset="0"/>
              </a:rPr>
              <a:t>Cyber Resilience Act (CRA)</a:t>
            </a:r>
          </a:p>
          <a:p>
            <a:pPr marL="285750" indent="-285750">
              <a:buFont typeface="Wingdings" pitchFamily="2" charset="2"/>
              <a:buChar char="§"/>
            </a:pPr>
            <a:r>
              <a:rPr lang="en-GB" b="1">
                <a:solidFill>
                  <a:schemeClr val="bg2"/>
                </a:solidFill>
                <a:latin typeface="Corbel" panose="020B0503020204020204" pitchFamily="34" charset="0"/>
              </a:rPr>
              <a:t>NIST</a:t>
            </a:r>
            <a:r>
              <a:rPr lang="en-GB">
                <a:solidFill>
                  <a:schemeClr val="bg2"/>
                </a:solidFill>
                <a:latin typeface="Corbel" panose="020B0503020204020204" pitchFamily="34" charset="0"/>
              </a:rPr>
              <a:t> </a:t>
            </a:r>
          </a:p>
          <a:p>
            <a:pPr marL="285750" indent="-285750">
              <a:buFont typeface="Wingdings" pitchFamily="2" charset="2"/>
              <a:buChar char="§"/>
            </a:pPr>
            <a:r>
              <a:rPr lang="en-GB" b="1">
                <a:solidFill>
                  <a:schemeClr val="bg2"/>
                </a:solidFill>
                <a:latin typeface="Corbel" panose="020B0503020204020204" pitchFamily="34" charset="0"/>
              </a:rPr>
              <a:t>Executive Order (EO) 14028</a:t>
            </a:r>
            <a:r>
              <a:rPr lang="en-GB">
                <a:solidFill>
                  <a:schemeClr val="bg2"/>
                </a:solidFill>
                <a:latin typeface="Corbel" panose="020B0503020204020204" pitchFamily="34" charset="0"/>
              </a:rPr>
              <a:t> </a:t>
            </a:r>
          </a:p>
          <a:p>
            <a:endParaRPr lang="en-GB">
              <a:solidFill>
                <a:schemeClr val="bg2"/>
              </a:solidFill>
              <a:latin typeface="Corbel" panose="020B0503020204020204" pitchFamily="34" charset="0"/>
            </a:endParaRPr>
          </a:p>
          <a:p>
            <a:r>
              <a:rPr lang="en-GB">
                <a:solidFill>
                  <a:schemeClr val="bg2"/>
                </a:solidFill>
                <a:latin typeface="Corbel" panose="020B0503020204020204" pitchFamily="34" charset="0"/>
              </a:rPr>
              <a:t>For</a:t>
            </a:r>
          </a:p>
          <a:p>
            <a:endParaRPr lang="en-GB">
              <a:solidFill>
                <a:schemeClr val="bg2"/>
              </a:solidFill>
              <a:latin typeface="Corbel" panose="020B0503020204020204" pitchFamily="34" charset="0"/>
            </a:endParaRPr>
          </a:p>
          <a:p>
            <a:r>
              <a:rPr lang="en-GB" b="1">
                <a:solidFill>
                  <a:schemeClr val="bg2"/>
                </a:solidFill>
                <a:latin typeface="Corbel" panose="020B0503020204020204" pitchFamily="34" charset="0"/>
              </a:rPr>
              <a:t>Manufacturers</a:t>
            </a:r>
          </a:p>
          <a:p>
            <a:r>
              <a:rPr lang="en-GB" b="1">
                <a:solidFill>
                  <a:schemeClr val="bg2"/>
                </a:solidFill>
                <a:latin typeface="Corbel" panose="020B0503020204020204" pitchFamily="34" charset="0"/>
              </a:rPr>
              <a:t>Importers</a:t>
            </a:r>
          </a:p>
          <a:p>
            <a:r>
              <a:rPr lang="en-GB" b="1">
                <a:solidFill>
                  <a:schemeClr val="bg2"/>
                </a:solidFill>
                <a:latin typeface="Corbel" panose="020B0503020204020204" pitchFamily="34" charset="0"/>
              </a:rPr>
              <a:t>Distributors </a:t>
            </a:r>
          </a:p>
          <a:p>
            <a:endParaRPr lang="en-GB">
              <a:solidFill>
                <a:schemeClr val="bg2"/>
              </a:solidFill>
              <a:latin typeface="Corbel" panose="020B0503020204020204" pitchFamily="34" charset="0"/>
            </a:endParaRPr>
          </a:p>
          <a:p>
            <a:r>
              <a:rPr lang="en-GB">
                <a:solidFill>
                  <a:schemeClr val="bg2"/>
                </a:solidFill>
                <a:latin typeface="Corbel" panose="020B0503020204020204" pitchFamily="34" charset="0"/>
              </a:rPr>
              <a:t>Of all products with digital elements</a:t>
            </a:r>
            <a:endParaRPr lang="en-US">
              <a:solidFill>
                <a:schemeClr val="bg2"/>
              </a:solidFill>
              <a:latin typeface="Corbel" panose="020B0503020204020204" pitchFamily="34" charset="0"/>
            </a:endParaRPr>
          </a:p>
        </p:txBody>
      </p:sp>
      <p:sp>
        <p:nvSpPr>
          <p:cNvPr id="49" name="TextBox 48">
            <a:extLst>
              <a:ext uri="{FF2B5EF4-FFF2-40B4-BE49-F238E27FC236}">
                <a16:creationId xmlns:a16="http://schemas.microsoft.com/office/drawing/2014/main" id="{F967ADFF-2B0D-E3B8-C851-C4B32C12E467}"/>
              </a:ext>
            </a:extLst>
          </p:cNvPr>
          <p:cNvSpPr txBox="1"/>
          <p:nvPr/>
        </p:nvSpPr>
        <p:spPr>
          <a:xfrm>
            <a:off x="12322628" y="-614083"/>
            <a:ext cx="1426028" cy="1745093"/>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sz="2100">
                <a:solidFill>
                  <a:schemeClr val="tx2"/>
                </a:solidFill>
                <a:latin typeface="+mn-lt"/>
                <a:ea typeface="+mn-ea"/>
              </a:rPr>
              <a:t>Another ref: </a:t>
            </a:r>
            <a:r>
              <a:rPr lang="en-US" sz="2100">
                <a:solidFill>
                  <a:schemeClr val="tx2"/>
                </a:solidFill>
                <a:latin typeface="+mn-lt"/>
                <a:ea typeface="+mn-ea"/>
                <a:hlinkClick r:id="rId3"/>
              </a:rPr>
              <a:t>https://www.digi.com/blog/post/iot-cybersecurity-trends</a:t>
            </a:r>
            <a:endParaRPr lang="en-US" sz="2100">
              <a:solidFill>
                <a:schemeClr val="tx2"/>
              </a:solidFill>
              <a:latin typeface="+mn-lt"/>
              <a:ea typeface="+mn-ea"/>
            </a:endParaRPr>
          </a:p>
        </p:txBody>
      </p:sp>
    </p:spTree>
    <p:extLst>
      <p:ext uri="{BB962C8B-B14F-4D97-AF65-F5344CB8AC3E}">
        <p14:creationId xmlns:p14="http://schemas.microsoft.com/office/powerpoint/2010/main" val="215970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C99E-C440-56D9-03E9-B42C9BD04C13}"/>
              </a:ext>
            </a:extLst>
          </p:cNvPr>
          <p:cNvSpPr>
            <a:spLocks noGrp="1"/>
          </p:cNvSpPr>
          <p:nvPr>
            <p:ph type="title"/>
          </p:nvPr>
        </p:nvSpPr>
        <p:spPr/>
        <p:txBody>
          <a:bodyPr/>
          <a:lstStyle/>
          <a:p>
            <a:r>
              <a:rPr lang="en-US" dirty="0"/>
              <a:t>Cyber regulation planning should be part of the build now</a:t>
            </a:r>
          </a:p>
        </p:txBody>
      </p:sp>
      <p:pic>
        <p:nvPicPr>
          <p:cNvPr id="2050" name="Picture 2">
            <a:extLst>
              <a:ext uri="{FF2B5EF4-FFF2-40B4-BE49-F238E27FC236}">
                <a16:creationId xmlns:a16="http://schemas.microsoft.com/office/drawing/2014/main" id="{5FB1FD82-5634-2EC0-E047-14687C643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0382"/>
            <a:ext cx="12192000" cy="3595687"/>
          </a:xfrm>
          <a:prstGeom prst="rect">
            <a:avLst/>
          </a:prstGeom>
          <a:noFill/>
          <a:extLst>
            <a:ext uri="{909E8E84-426E-40DD-AFC4-6F175D3DCCD1}">
              <a14:hiddenFill xmlns:a14="http://schemas.microsoft.com/office/drawing/2010/main">
                <a:solidFill>
                  <a:srgbClr val="FFFFFF"/>
                </a:solidFill>
              </a14:hiddenFill>
            </a:ext>
          </a:extLst>
        </p:spPr>
      </p:pic>
      <p:sp>
        <p:nvSpPr>
          <p:cNvPr id="4" name="Notched Right Arrow 3">
            <a:extLst>
              <a:ext uri="{FF2B5EF4-FFF2-40B4-BE49-F238E27FC236}">
                <a16:creationId xmlns:a16="http://schemas.microsoft.com/office/drawing/2014/main" id="{9D21A20E-FF0C-0C50-767C-E996E3C6BBB3}"/>
              </a:ext>
            </a:extLst>
          </p:cNvPr>
          <p:cNvSpPr/>
          <p:nvPr/>
        </p:nvSpPr>
        <p:spPr>
          <a:xfrm rot="5400000">
            <a:off x="5151492" y="1705247"/>
            <a:ext cx="1518745" cy="370271"/>
          </a:xfrm>
          <a:prstGeom prst="notch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78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F450-5F76-165A-9231-B4B96EA36DE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E45F252-C218-1C3F-ED7C-FE75EBC7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25" y="169413"/>
            <a:ext cx="10321925" cy="6210286"/>
          </a:xfrm>
          <a:prstGeom prst="rect">
            <a:avLst/>
          </a:prstGeom>
        </p:spPr>
      </p:pic>
    </p:spTree>
    <p:extLst>
      <p:ext uri="{BB962C8B-B14F-4D97-AF65-F5344CB8AC3E}">
        <p14:creationId xmlns:p14="http://schemas.microsoft.com/office/powerpoint/2010/main" val="39363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70560" y="512064"/>
            <a:ext cx="10972800" cy="365760"/>
          </a:xfrm>
          <a:prstGeom prst="rect">
            <a:avLst/>
          </a:prstGeom>
          <a:noFill/>
          <a:ln/>
        </p:spPr>
        <p:txBody>
          <a:bodyPr wrap="square" lIns="0" tIns="0" rIns="0" bIns="0" rtlCol="0" anchor="ctr"/>
          <a:lstStyle/>
          <a:p>
            <a:r>
              <a:rPr lang="en-US" sz="1200" b="1" kern="0" spc="400" dirty="0">
                <a:solidFill>
                  <a:srgbClr val="0A7EA4"/>
                </a:solidFill>
                <a:ea typeface="Calibri" pitchFamily="34" charset="-122"/>
                <a:cs typeface="Calibri" pitchFamily="34" charset="-120"/>
              </a:rPr>
              <a:t>CYBERSECURITY COMPLIANCE &amp; BUSINESS GROWTH</a:t>
            </a:r>
            <a:endParaRPr lang="en-US" sz="1200" dirty="0"/>
          </a:p>
        </p:txBody>
      </p:sp>
      <p:sp>
        <p:nvSpPr>
          <p:cNvPr id="4" name="Text 2"/>
          <p:cNvSpPr/>
          <p:nvPr/>
        </p:nvSpPr>
        <p:spPr>
          <a:xfrm>
            <a:off x="670560" y="999744"/>
            <a:ext cx="7071360" cy="1889760"/>
          </a:xfrm>
          <a:prstGeom prst="rect">
            <a:avLst/>
          </a:prstGeom>
          <a:noFill/>
          <a:ln/>
        </p:spPr>
        <p:txBody>
          <a:bodyPr wrap="square" lIns="0" tIns="0" rIns="0" bIns="0" rtlCol="0" anchor="ctr"/>
          <a:lstStyle/>
          <a:p>
            <a:r>
              <a:rPr lang="en-US" sz="5067" b="1" dirty="0">
                <a:solidFill>
                  <a:schemeClr val="accent2"/>
                </a:solidFill>
                <a:latin typeface="Corbel" panose="020B0503020204020204" pitchFamily="34" charset="0"/>
                <a:ea typeface="Cambria" pitchFamily="34" charset="-122"/>
                <a:cs typeface="Cambria" pitchFamily="34" charset="-120"/>
              </a:rPr>
              <a:t>Compliance Is a</a:t>
            </a:r>
            <a:endParaRPr lang="en-US" sz="5067" dirty="0">
              <a:solidFill>
                <a:schemeClr val="accent2"/>
              </a:solidFill>
              <a:latin typeface="Corbel" panose="020B0503020204020204" pitchFamily="34" charset="0"/>
            </a:endParaRPr>
          </a:p>
          <a:p>
            <a:r>
              <a:rPr lang="en-US" sz="5067" b="1" dirty="0">
                <a:solidFill>
                  <a:schemeClr val="accent2"/>
                </a:solidFill>
                <a:latin typeface="Corbel" panose="020B0503020204020204" pitchFamily="34" charset="0"/>
                <a:ea typeface="Cambria" pitchFamily="34" charset="-122"/>
                <a:cs typeface="Cambria" pitchFamily="34" charset="-120"/>
              </a:rPr>
              <a:t>Competitive Advantage</a:t>
            </a:r>
            <a:endParaRPr lang="en-US" sz="5067" dirty="0">
              <a:solidFill>
                <a:schemeClr val="accent2"/>
              </a:solidFill>
              <a:latin typeface="Corbel" panose="020B0503020204020204" pitchFamily="34" charset="0"/>
            </a:endParaRPr>
          </a:p>
        </p:txBody>
      </p:sp>
      <p:sp>
        <p:nvSpPr>
          <p:cNvPr id="5" name="Text 3"/>
          <p:cNvSpPr/>
          <p:nvPr/>
        </p:nvSpPr>
        <p:spPr>
          <a:xfrm>
            <a:off x="670560" y="2987040"/>
            <a:ext cx="7620000" cy="548640"/>
          </a:xfrm>
          <a:prstGeom prst="rect">
            <a:avLst/>
          </a:prstGeom>
          <a:noFill/>
          <a:ln/>
        </p:spPr>
        <p:txBody>
          <a:bodyPr wrap="square" lIns="0" tIns="0" rIns="0" bIns="0" rtlCol="0" anchor="ctr"/>
          <a:lstStyle/>
          <a:p>
            <a:r>
              <a:rPr lang="en-US" sz="2400" i="1" dirty="0">
                <a:solidFill>
                  <a:schemeClr val="accent1"/>
                </a:solidFill>
                <a:latin typeface="Corbel" panose="020B0503020204020204" pitchFamily="34" charset="0"/>
                <a:ea typeface="Calibri" pitchFamily="34" charset="-122"/>
                <a:cs typeface="Calibri" pitchFamily="34" charset="-120"/>
              </a:rPr>
              <a:t>Most businesses see it as a growth enabler — not a barrier.</a:t>
            </a:r>
            <a:endParaRPr lang="en-US" sz="2400" i="1" dirty="0">
              <a:solidFill>
                <a:schemeClr val="accent1"/>
              </a:solidFill>
              <a:latin typeface="Corbel" panose="020B0503020204020204" pitchFamily="34" charset="0"/>
            </a:endParaRPr>
          </a:p>
        </p:txBody>
      </p:sp>
      <p:sp>
        <p:nvSpPr>
          <p:cNvPr id="6" name="Shape 4"/>
          <p:cNvSpPr/>
          <p:nvPr/>
        </p:nvSpPr>
        <p:spPr>
          <a:xfrm>
            <a:off x="670560" y="3681984"/>
            <a:ext cx="10850880" cy="0"/>
          </a:xfrm>
          <a:prstGeom prst="line">
            <a:avLst/>
          </a:prstGeom>
          <a:noFill/>
          <a:ln w="12700">
            <a:solidFill>
              <a:srgbClr val="1C3D56"/>
            </a:solidFill>
            <a:prstDash val="solid"/>
          </a:ln>
        </p:spPr>
        <p:txBody>
          <a:bodyPr/>
          <a:lstStyle/>
          <a:p>
            <a:endParaRPr lang="en-US"/>
          </a:p>
        </p:txBody>
      </p:sp>
      <p:sp>
        <p:nvSpPr>
          <p:cNvPr id="7" name="Shape 5"/>
          <p:cNvSpPr/>
          <p:nvPr/>
        </p:nvSpPr>
        <p:spPr>
          <a:xfrm>
            <a:off x="670560" y="3925824"/>
            <a:ext cx="3474720" cy="2377440"/>
          </a:xfrm>
          <a:prstGeom prst="roundRect">
            <a:avLst>
              <a:gd name="adj" fmla="val 6154"/>
            </a:avLst>
          </a:prstGeom>
          <a:solidFill>
            <a:srgbClr val="0A2540"/>
          </a:solidFill>
          <a:ln/>
          <a:effectLst>
            <a:outerShdw blurRad="101600" dist="38100" dir="2700000" algn="bl" rotWithShape="0">
              <a:srgbClr val="000000">
                <a:alpha val="20000"/>
              </a:srgbClr>
            </a:outerShdw>
          </a:effectLst>
        </p:spPr>
        <p:txBody>
          <a:bodyPr/>
          <a:lstStyle/>
          <a:p>
            <a:endParaRPr lang="en-US">
              <a:solidFill>
                <a:schemeClr val="tx2"/>
              </a:solidFill>
            </a:endParaRPr>
          </a:p>
        </p:txBody>
      </p:sp>
      <p:sp>
        <p:nvSpPr>
          <p:cNvPr id="8" name="Text 6"/>
          <p:cNvSpPr/>
          <p:nvPr/>
        </p:nvSpPr>
        <p:spPr>
          <a:xfrm>
            <a:off x="670560" y="4047744"/>
            <a:ext cx="3474720" cy="975360"/>
          </a:xfrm>
          <a:prstGeom prst="rect">
            <a:avLst/>
          </a:prstGeom>
          <a:noFill/>
          <a:ln/>
        </p:spPr>
        <p:txBody>
          <a:bodyPr wrap="square" lIns="0" tIns="0" rIns="0" bIns="0" rtlCol="0" anchor="ctr"/>
          <a:lstStyle/>
          <a:p>
            <a:pPr algn="ctr"/>
            <a:r>
              <a:rPr lang="en-US" sz="6933" b="1" dirty="0">
                <a:solidFill>
                  <a:schemeClr val="accent2"/>
                </a:solidFill>
                <a:latin typeface="Corbel" panose="020B0503020204020204" pitchFamily="34" charset="0"/>
                <a:ea typeface="Cambria" pitchFamily="34" charset="-122"/>
                <a:cs typeface="Cambria" pitchFamily="34" charset="-120"/>
              </a:rPr>
              <a:t>29%</a:t>
            </a:r>
            <a:endParaRPr lang="en-US" sz="6933" dirty="0">
              <a:solidFill>
                <a:schemeClr val="accent2"/>
              </a:solidFill>
              <a:latin typeface="Corbel" panose="020B0503020204020204" pitchFamily="34" charset="0"/>
            </a:endParaRPr>
          </a:p>
        </p:txBody>
      </p:sp>
      <p:sp>
        <p:nvSpPr>
          <p:cNvPr id="9" name="Text 7"/>
          <p:cNvSpPr/>
          <p:nvPr/>
        </p:nvSpPr>
        <p:spPr>
          <a:xfrm>
            <a:off x="670560" y="5059680"/>
            <a:ext cx="3474720" cy="914400"/>
          </a:xfrm>
          <a:prstGeom prst="rect">
            <a:avLst/>
          </a:prstGeom>
          <a:noFill/>
          <a:ln/>
        </p:spPr>
        <p:txBody>
          <a:bodyPr wrap="square" lIns="0" tIns="0" rIns="0" bIns="0" rtlCol="0" anchor="ctr"/>
          <a:lstStyle/>
          <a:p>
            <a:pPr algn="ctr"/>
            <a:r>
              <a:rPr lang="en-US" sz="1533" dirty="0">
                <a:solidFill>
                  <a:srgbClr val="A8C8D8"/>
                </a:solidFill>
                <a:latin typeface="Corbel" panose="020B0503020204020204" pitchFamily="34" charset="0"/>
                <a:ea typeface="Calibri" pitchFamily="34" charset="-122"/>
                <a:cs typeface="Calibri" pitchFamily="34" charset="-120"/>
              </a:rPr>
              <a:t>call compliance a</a:t>
            </a:r>
            <a:endParaRPr lang="en-US" sz="1533" dirty="0">
              <a:latin typeface="Corbel" panose="020B0503020204020204" pitchFamily="34" charset="0"/>
            </a:endParaRPr>
          </a:p>
          <a:p>
            <a:pPr algn="ctr"/>
            <a:r>
              <a:rPr lang="en-US" sz="1533" dirty="0">
                <a:solidFill>
                  <a:srgbClr val="A8C8D8"/>
                </a:solidFill>
                <a:latin typeface="Corbel" panose="020B0503020204020204" pitchFamily="34" charset="0"/>
                <a:ea typeface="Calibri" pitchFamily="34" charset="-122"/>
                <a:cs typeface="Calibri" pitchFamily="34" charset="-120"/>
              </a:rPr>
              <a:t>primary growth driver</a:t>
            </a:r>
            <a:endParaRPr lang="en-US" sz="1533" dirty="0">
              <a:latin typeface="Corbel" panose="020B0503020204020204" pitchFamily="34" charset="0"/>
            </a:endParaRPr>
          </a:p>
        </p:txBody>
      </p:sp>
      <p:sp>
        <p:nvSpPr>
          <p:cNvPr id="10" name="Shape 8"/>
          <p:cNvSpPr/>
          <p:nvPr/>
        </p:nvSpPr>
        <p:spPr>
          <a:xfrm>
            <a:off x="4425696" y="3925824"/>
            <a:ext cx="3474720" cy="2377440"/>
          </a:xfrm>
          <a:prstGeom prst="roundRect">
            <a:avLst>
              <a:gd name="adj" fmla="val 6154"/>
            </a:avLst>
          </a:prstGeom>
          <a:solidFill>
            <a:srgbClr val="0A2540"/>
          </a:solidFill>
          <a:ln/>
          <a:effectLst>
            <a:outerShdw blurRad="101600" dist="38100" dir="2700000" algn="bl" rotWithShape="0">
              <a:srgbClr val="000000">
                <a:alpha val="20000"/>
              </a:srgbClr>
            </a:outerShdw>
          </a:effectLst>
        </p:spPr>
        <p:txBody>
          <a:bodyPr/>
          <a:lstStyle/>
          <a:p>
            <a:endParaRPr lang="en-US">
              <a:solidFill>
                <a:schemeClr val="tx2"/>
              </a:solidFill>
            </a:endParaRPr>
          </a:p>
        </p:txBody>
      </p:sp>
      <p:sp>
        <p:nvSpPr>
          <p:cNvPr id="11" name="Text 9"/>
          <p:cNvSpPr/>
          <p:nvPr/>
        </p:nvSpPr>
        <p:spPr>
          <a:xfrm>
            <a:off x="4425696" y="4047744"/>
            <a:ext cx="3474720" cy="975360"/>
          </a:xfrm>
          <a:prstGeom prst="rect">
            <a:avLst/>
          </a:prstGeom>
          <a:noFill/>
          <a:ln/>
        </p:spPr>
        <p:txBody>
          <a:bodyPr wrap="square" lIns="0" tIns="0" rIns="0" bIns="0" rtlCol="0" anchor="ctr"/>
          <a:lstStyle/>
          <a:p>
            <a:pPr algn="ctr"/>
            <a:r>
              <a:rPr lang="en-US" sz="6933" b="1" dirty="0">
                <a:solidFill>
                  <a:schemeClr val="accent2"/>
                </a:solidFill>
                <a:latin typeface="Corbel" panose="020B0503020204020204" pitchFamily="34" charset="0"/>
                <a:ea typeface="Cambria" pitchFamily="34" charset="-122"/>
                <a:cs typeface="Cambria" pitchFamily="34" charset="-120"/>
              </a:rPr>
              <a:t>33%</a:t>
            </a:r>
            <a:endParaRPr lang="en-US" sz="6933" dirty="0">
              <a:solidFill>
                <a:schemeClr val="accent2"/>
              </a:solidFill>
              <a:latin typeface="Corbel" panose="020B0503020204020204" pitchFamily="34" charset="0"/>
            </a:endParaRPr>
          </a:p>
        </p:txBody>
      </p:sp>
      <p:sp>
        <p:nvSpPr>
          <p:cNvPr id="12" name="Text 10"/>
          <p:cNvSpPr/>
          <p:nvPr/>
        </p:nvSpPr>
        <p:spPr>
          <a:xfrm>
            <a:off x="4425696" y="5059680"/>
            <a:ext cx="3474720" cy="914400"/>
          </a:xfrm>
          <a:prstGeom prst="rect">
            <a:avLst/>
          </a:prstGeom>
          <a:noFill/>
          <a:ln/>
        </p:spPr>
        <p:txBody>
          <a:bodyPr wrap="square" lIns="0" tIns="0" rIns="0" bIns="0" rtlCol="0" anchor="ctr"/>
          <a:lstStyle/>
          <a:p>
            <a:pPr algn="ctr"/>
            <a:r>
              <a:rPr lang="en-US" sz="1533" dirty="0">
                <a:solidFill>
                  <a:srgbClr val="A8C8D8"/>
                </a:solidFill>
                <a:latin typeface="Corbel" panose="020B0503020204020204" pitchFamily="34" charset="0"/>
                <a:ea typeface="Calibri" pitchFamily="34" charset="-122"/>
                <a:cs typeface="Calibri" pitchFamily="34" charset="-120"/>
              </a:rPr>
              <a:t>see it as a secondary</a:t>
            </a:r>
            <a:endParaRPr lang="en-US" sz="1533" dirty="0">
              <a:latin typeface="Corbel" panose="020B0503020204020204" pitchFamily="34" charset="0"/>
            </a:endParaRPr>
          </a:p>
          <a:p>
            <a:pPr algn="ctr"/>
            <a:r>
              <a:rPr lang="en-US" sz="1533" dirty="0">
                <a:solidFill>
                  <a:srgbClr val="A8C8D8"/>
                </a:solidFill>
                <a:latin typeface="Corbel" panose="020B0503020204020204" pitchFamily="34" charset="0"/>
                <a:ea typeface="Calibri" pitchFamily="34" charset="-122"/>
                <a:cs typeface="Calibri" pitchFamily="34" charset="-120"/>
              </a:rPr>
              <a:t>benefit &amp; quality boost</a:t>
            </a:r>
            <a:endParaRPr lang="en-US" sz="1533" dirty="0">
              <a:latin typeface="Corbel" panose="020B0503020204020204" pitchFamily="34" charset="0"/>
            </a:endParaRPr>
          </a:p>
        </p:txBody>
      </p:sp>
      <p:sp>
        <p:nvSpPr>
          <p:cNvPr id="13" name="Shape 11"/>
          <p:cNvSpPr/>
          <p:nvPr/>
        </p:nvSpPr>
        <p:spPr>
          <a:xfrm>
            <a:off x="8168640" y="3925824"/>
            <a:ext cx="3352800" cy="2377440"/>
          </a:xfrm>
          <a:prstGeom prst="roundRect">
            <a:avLst>
              <a:gd name="adj" fmla="val 6154"/>
            </a:avLst>
          </a:prstGeom>
          <a:solidFill>
            <a:srgbClr val="0A2540"/>
          </a:solidFill>
          <a:ln/>
          <a:effectLst>
            <a:outerShdw blurRad="101600" dist="38100" dir="2700000" algn="bl" rotWithShape="0">
              <a:srgbClr val="000000">
                <a:alpha val="20000"/>
              </a:srgbClr>
            </a:outerShdw>
          </a:effectLst>
        </p:spPr>
        <p:txBody>
          <a:bodyPr/>
          <a:lstStyle/>
          <a:p>
            <a:endParaRPr lang="en-US">
              <a:solidFill>
                <a:schemeClr val="tx2"/>
              </a:solidFill>
            </a:endParaRPr>
          </a:p>
        </p:txBody>
      </p:sp>
      <p:sp>
        <p:nvSpPr>
          <p:cNvPr id="14" name="Text 12"/>
          <p:cNvSpPr/>
          <p:nvPr/>
        </p:nvSpPr>
        <p:spPr>
          <a:xfrm>
            <a:off x="8168640" y="4047744"/>
            <a:ext cx="3352800" cy="975360"/>
          </a:xfrm>
          <a:prstGeom prst="rect">
            <a:avLst/>
          </a:prstGeom>
          <a:noFill/>
          <a:ln/>
        </p:spPr>
        <p:txBody>
          <a:bodyPr wrap="square" lIns="0" tIns="0" rIns="0" bIns="0" rtlCol="0" anchor="ctr"/>
          <a:lstStyle/>
          <a:p>
            <a:pPr algn="ctr"/>
            <a:r>
              <a:rPr lang="en-US" sz="6933" b="1" dirty="0">
                <a:solidFill>
                  <a:schemeClr val="accent6"/>
                </a:solidFill>
                <a:latin typeface="Corbel" panose="020B0503020204020204" pitchFamily="34" charset="0"/>
                <a:ea typeface="Cambria" pitchFamily="34" charset="-122"/>
                <a:cs typeface="Cambria" pitchFamily="34" charset="-120"/>
              </a:rPr>
              <a:t>10%</a:t>
            </a:r>
            <a:endParaRPr lang="en-US" sz="6933" dirty="0">
              <a:solidFill>
                <a:schemeClr val="accent6"/>
              </a:solidFill>
              <a:latin typeface="Corbel" panose="020B0503020204020204" pitchFamily="34" charset="0"/>
            </a:endParaRPr>
          </a:p>
        </p:txBody>
      </p:sp>
      <p:sp>
        <p:nvSpPr>
          <p:cNvPr id="15" name="Text 13"/>
          <p:cNvSpPr/>
          <p:nvPr/>
        </p:nvSpPr>
        <p:spPr>
          <a:xfrm>
            <a:off x="8168640" y="5059680"/>
            <a:ext cx="3352800" cy="914400"/>
          </a:xfrm>
          <a:prstGeom prst="rect">
            <a:avLst/>
          </a:prstGeom>
          <a:noFill/>
          <a:ln/>
        </p:spPr>
        <p:txBody>
          <a:bodyPr wrap="square" lIns="0" tIns="0" rIns="0" bIns="0" rtlCol="0" anchor="ctr"/>
          <a:lstStyle/>
          <a:p>
            <a:pPr algn="ctr"/>
            <a:r>
              <a:rPr lang="en-US" sz="1533" dirty="0">
                <a:solidFill>
                  <a:srgbClr val="5D7A8A"/>
                </a:solidFill>
                <a:latin typeface="Corbel" panose="020B0503020204020204" pitchFamily="34" charset="0"/>
                <a:ea typeface="Calibri" pitchFamily="34" charset="-122"/>
                <a:cs typeface="Calibri" pitchFamily="34" charset="-120"/>
              </a:rPr>
              <a:t>view it as an obstacle</a:t>
            </a:r>
            <a:endParaRPr lang="en-US" sz="1533" dirty="0">
              <a:latin typeface="Corbel" panose="020B0503020204020204" pitchFamily="34" charset="0"/>
            </a:endParaRPr>
          </a:p>
          <a:p>
            <a:pPr algn="ctr"/>
            <a:r>
              <a:rPr lang="en-US" sz="1533" dirty="0">
                <a:solidFill>
                  <a:srgbClr val="5D7A8A"/>
                </a:solidFill>
                <a:latin typeface="Corbel" panose="020B0503020204020204" pitchFamily="34" charset="0"/>
                <a:ea typeface="Calibri" pitchFamily="34" charset="-122"/>
                <a:cs typeface="Calibri" pitchFamily="34" charset="-120"/>
              </a:rPr>
              <a:t>slowing development</a:t>
            </a:r>
            <a:endParaRPr lang="en-US" sz="1533" dirty="0">
              <a:latin typeface="Corbel" panose="020B0503020204020204" pitchFamily="34" charset="0"/>
            </a:endParaRPr>
          </a:p>
        </p:txBody>
      </p:sp>
      <p:sp>
        <p:nvSpPr>
          <p:cNvPr id="16" name="Text 14"/>
          <p:cNvSpPr/>
          <p:nvPr/>
        </p:nvSpPr>
        <p:spPr>
          <a:xfrm>
            <a:off x="3139177" y="6425184"/>
            <a:ext cx="10850880" cy="243840"/>
          </a:xfrm>
          <a:prstGeom prst="rect">
            <a:avLst/>
          </a:prstGeom>
          <a:noFill/>
          <a:ln/>
        </p:spPr>
        <p:txBody>
          <a:bodyPr wrap="square" lIns="0" tIns="0" rIns="0" bIns="0" rtlCol="0" anchor="ctr"/>
          <a:lstStyle/>
          <a:p>
            <a:r>
              <a:rPr lang="en-US" sz="1133" dirty="0">
                <a:solidFill>
                  <a:srgbClr val="3A5568"/>
                </a:solidFill>
                <a:latin typeface="Corbel" panose="020B0503020204020204" pitchFamily="34" charset="0"/>
                <a:ea typeface="Calibri" pitchFamily="34" charset="-122"/>
                <a:cs typeface="Calibri" pitchFamily="34" charset="-120"/>
              </a:rPr>
              <a:t>Source: GSMA Survey respondents on IoT eSIM security, n = 142 large CSPs, MNOs, Enterprise with IoT fleets.  </a:t>
            </a:r>
            <a:endParaRPr lang="en-US" sz="1133" dirty="0">
              <a:latin typeface="Corbel" panose="020B0503020204020204" pitchFamily="34" charset="0"/>
            </a:endParaRPr>
          </a:p>
        </p:txBody>
      </p:sp>
      <p:sp>
        <p:nvSpPr>
          <p:cNvPr id="18" name="Freeform 3">
            <a:extLst>
              <a:ext uri="{FF2B5EF4-FFF2-40B4-BE49-F238E27FC236}">
                <a16:creationId xmlns:a16="http://schemas.microsoft.com/office/drawing/2014/main" id="{020544EA-882D-6837-DB4B-01C32FD526F3}"/>
              </a:ext>
            </a:extLst>
          </p:cNvPr>
          <p:cNvSpPr/>
          <p:nvPr/>
        </p:nvSpPr>
        <p:spPr>
          <a:xfrm>
            <a:off x="7900416" y="-344415"/>
            <a:ext cx="6615762" cy="4062975"/>
          </a:xfrm>
          <a:custGeom>
            <a:avLst/>
            <a:gdLst/>
            <a:ahLst/>
            <a:cxnLst/>
            <a:rect l="l" t="t" r="r" b="b"/>
            <a:pathLst>
              <a:path w="8697643" h="5153353">
                <a:moveTo>
                  <a:pt x="0" y="0"/>
                </a:moveTo>
                <a:lnTo>
                  <a:pt x="8697642" y="0"/>
                </a:lnTo>
                <a:lnTo>
                  <a:pt x="8697642" y="5153353"/>
                </a:lnTo>
                <a:lnTo>
                  <a:pt x="0" y="5153353"/>
                </a:lnTo>
                <a:lnTo>
                  <a:pt x="0" y="0"/>
                </a:lnTo>
                <a:close/>
              </a:path>
            </a:pathLst>
          </a:custGeom>
          <a:blipFill dpi="0" rotWithShape="1">
            <a:blip r:embed="rId3">
              <a:alphaModFix amt="42124"/>
            </a:blip>
            <a:srcRect/>
            <a:stretch>
              <a:fillRect/>
            </a:stretch>
          </a:blipFill>
        </p:spPr>
        <p:txBody>
          <a:bodyPr/>
          <a:lstStyle/>
          <a:p>
            <a:endParaRPr lang="en-US"/>
          </a:p>
        </p:txBody>
      </p:sp>
      <p:sp>
        <p:nvSpPr>
          <p:cNvPr id="19" name="Freeform 4">
            <a:extLst>
              <a:ext uri="{FF2B5EF4-FFF2-40B4-BE49-F238E27FC236}">
                <a16:creationId xmlns:a16="http://schemas.microsoft.com/office/drawing/2014/main" id="{EB866BAA-C2A7-A0D4-7D97-A7D729BB2004}"/>
              </a:ext>
            </a:extLst>
          </p:cNvPr>
          <p:cNvSpPr/>
          <p:nvPr/>
        </p:nvSpPr>
        <p:spPr>
          <a:xfrm>
            <a:off x="7568520" y="528544"/>
            <a:ext cx="2769392" cy="2769392"/>
          </a:xfrm>
          <a:custGeom>
            <a:avLst/>
            <a:gdLst/>
            <a:ahLst/>
            <a:cxnLst/>
            <a:rect l="l" t="t" r="r" b="b"/>
            <a:pathLst>
              <a:path w="2769392" h="2769392">
                <a:moveTo>
                  <a:pt x="0" y="0"/>
                </a:moveTo>
                <a:lnTo>
                  <a:pt x="2769392" y="0"/>
                </a:lnTo>
                <a:lnTo>
                  <a:pt x="2769392" y="2769393"/>
                </a:lnTo>
                <a:lnTo>
                  <a:pt x="0" y="2769393"/>
                </a:lnTo>
                <a:lnTo>
                  <a:pt x="0" y="0"/>
                </a:lnTo>
                <a:close/>
              </a:path>
            </a:pathLst>
          </a:custGeom>
          <a:blipFill dpi="0" rotWithShape="1">
            <a:blip r:embed="rId4">
              <a:alphaModFix amt="47668"/>
            </a:blip>
            <a:srcRect/>
            <a:stretch>
              <a:fillRect/>
            </a:stretch>
          </a:blipFill>
        </p:spPr>
        <p:txBody>
          <a:bodyPr/>
          <a:lstStyle/>
          <a:p>
            <a:endParaRPr lang="en-US" dirty="0"/>
          </a:p>
        </p:txBody>
      </p:sp>
      <p:sp>
        <p:nvSpPr>
          <p:cNvPr id="21" name="Freeform 5">
            <a:extLst>
              <a:ext uri="{FF2B5EF4-FFF2-40B4-BE49-F238E27FC236}">
                <a16:creationId xmlns:a16="http://schemas.microsoft.com/office/drawing/2014/main" id="{74293490-6832-F449-AFD3-D95B5F5A2420}"/>
              </a:ext>
            </a:extLst>
          </p:cNvPr>
          <p:cNvSpPr/>
          <p:nvPr/>
        </p:nvSpPr>
        <p:spPr>
          <a:xfrm>
            <a:off x="8347436" y="1348744"/>
            <a:ext cx="1211560" cy="1110092"/>
          </a:xfrm>
          <a:custGeom>
            <a:avLst/>
            <a:gdLst/>
            <a:ahLst/>
            <a:cxnLst/>
            <a:rect l="l" t="t" r="r" b="b"/>
            <a:pathLst>
              <a:path w="1211560" h="1110092">
                <a:moveTo>
                  <a:pt x="0" y="0"/>
                </a:moveTo>
                <a:lnTo>
                  <a:pt x="1211559" y="0"/>
                </a:lnTo>
                <a:lnTo>
                  <a:pt x="1211559" y="1110092"/>
                </a:lnTo>
                <a:lnTo>
                  <a:pt x="0" y="111009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670560" y="463296"/>
            <a:ext cx="10972800" cy="304800"/>
          </a:xfrm>
          <a:prstGeom prst="rect">
            <a:avLst/>
          </a:prstGeom>
          <a:noFill/>
          <a:ln/>
        </p:spPr>
        <p:txBody>
          <a:bodyPr wrap="square" lIns="0" tIns="0" rIns="0" bIns="0" rtlCol="0" anchor="ctr"/>
          <a:lstStyle/>
          <a:p>
            <a:r>
              <a:rPr lang="en-US" sz="1067" b="1" kern="0" spc="333" dirty="0">
                <a:solidFill>
                  <a:srgbClr val="3A7BD5"/>
                </a:solidFill>
                <a:ea typeface="Calibri" pitchFamily="34" charset="-122"/>
                <a:cs typeface="Calibri" pitchFamily="34" charset="-120"/>
              </a:rPr>
              <a:t>TRUSTED CONNECTIVITY ALLIANCE  |  POSITION PAPER  |  SEPTEMBER 2025</a:t>
            </a:r>
            <a:endParaRPr lang="en-US" sz="1067" dirty="0"/>
          </a:p>
        </p:txBody>
      </p:sp>
      <p:sp>
        <p:nvSpPr>
          <p:cNvPr id="5" name="Text 3"/>
          <p:cNvSpPr/>
          <p:nvPr/>
        </p:nvSpPr>
        <p:spPr>
          <a:xfrm>
            <a:off x="670560" y="780287"/>
            <a:ext cx="8534400" cy="2438400"/>
          </a:xfrm>
          <a:prstGeom prst="rect">
            <a:avLst/>
          </a:prstGeom>
          <a:noFill/>
          <a:ln/>
        </p:spPr>
        <p:txBody>
          <a:bodyPr wrap="square" lIns="0" tIns="0" rIns="0" bIns="0" rtlCol="0" anchor="ctr"/>
          <a:lstStyle/>
          <a:p>
            <a:r>
              <a:rPr lang="en-US" sz="5333" b="1" dirty="0">
                <a:solidFill>
                  <a:schemeClr val="accent2"/>
                </a:solidFill>
                <a:latin typeface="Corbel" panose="020B0503020204020204" pitchFamily="34" charset="0"/>
                <a:ea typeface="Cambria" pitchFamily="34" charset="-122"/>
                <a:cs typeface="Cambria" pitchFamily="34" charset="-120"/>
              </a:rPr>
              <a:t>eSIM Security Is Already
EU Cyber Law Ready</a:t>
            </a:r>
            <a:endParaRPr lang="en-US" sz="5333" dirty="0">
              <a:solidFill>
                <a:schemeClr val="accent2"/>
              </a:solidFill>
              <a:latin typeface="Corbel" panose="020B0503020204020204" pitchFamily="34" charset="0"/>
            </a:endParaRPr>
          </a:p>
        </p:txBody>
      </p:sp>
      <p:sp>
        <p:nvSpPr>
          <p:cNvPr id="6" name="Text 4"/>
          <p:cNvSpPr/>
          <p:nvPr/>
        </p:nvSpPr>
        <p:spPr>
          <a:xfrm>
            <a:off x="670560" y="2829049"/>
            <a:ext cx="7802880" cy="1097280"/>
          </a:xfrm>
          <a:prstGeom prst="rect">
            <a:avLst/>
          </a:prstGeom>
          <a:noFill/>
          <a:ln/>
        </p:spPr>
        <p:txBody>
          <a:bodyPr wrap="square" lIns="0" tIns="0" rIns="0" bIns="0" rtlCol="0" anchor="ctr"/>
          <a:lstStyle/>
          <a:p>
            <a:r>
              <a:rPr lang="en-US" sz="1733" dirty="0">
                <a:solidFill>
                  <a:schemeClr val="accent1"/>
                </a:solidFill>
                <a:latin typeface="Corbel" panose="020B0503020204020204" pitchFamily="34" charset="0"/>
                <a:ea typeface="Calibri" pitchFamily="34" charset="-122"/>
                <a:cs typeface="Calibri" pitchFamily="34" charset="-120"/>
              </a:rPr>
              <a:t>GSMA's eUICC Security Assurance (eSA) scheme already meets the essential requirements of the EU Cyber Resilience Act — making it a ready-made conformity pathway for critical connected devices.</a:t>
            </a:r>
            <a:endParaRPr lang="en-US" sz="1733" dirty="0">
              <a:solidFill>
                <a:schemeClr val="accent1"/>
              </a:solidFill>
              <a:latin typeface="Corbel" panose="020B0503020204020204" pitchFamily="34" charset="0"/>
            </a:endParaRPr>
          </a:p>
        </p:txBody>
      </p:sp>
      <p:sp>
        <p:nvSpPr>
          <p:cNvPr id="8" name="Shape 6"/>
          <p:cNvSpPr/>
          <p:nvPr/>
        </p:nvSpPr>
        <p:spPr>
          <a:xfrm>
            <a:off x="533400" y="4114801"/>
            <a:ext cx="3636264" cy="1962912"/>
          </a:xfrm>
          <a:prstGeom prst="roundRect">
            <a:avLst>
              <a:gd name="adj" fmla="val 6897"/>
            </a:avLst>
          </a:prstGeom>
          <a:solidFill>
            <a:srgbClr val="0B1F38"/>
          </a:solidFill>
          <a:ln/>
          <a:effectLst>
            <a:outerShdw blurRad="127000" dist="38100" dir="2700000" algn="bl" rotWithShape="0">
              <a:srgbClr val="000000">
                <a:alpha val="25000"/>
              </a:srgbClr>
            </a:outerShdw>
          </a:effectLst>
        </p:spPr>
        <p:txBody>
          <a:bodyPr/>
          <a:lstStyle/>
          <a:p>
            <a:endParaRPr lang="en-US">
              <a:solidFill>
                <a:schemeClr val="tx2"/>
              </a:solidFill>
            </a:endParaRPr>
          </a:p>
        </p:txBody>
      </p:sp>
      <p:sp>
        <p:nvSpPr>
          <p:cNvPr id="9" name="Shape 7"/>
          <p:cNvSpPr/>
          <p:nvPr/>
        </p:nvSpPr>
        <p:spPr>
          <a:xfrm>
            <a:off x="690985" y="4334845"/>
            <a:ext cx="454533" cy="487344"/>
          </a:xfrm>
          <a:prstGeom prst="ellipse">
            <a:avLst/>
          </a:prstGeom>
          <a:solidFill>
            <a:srgbClr val="1A3A5C"/>
          </a:solidFill>
          <a:ln w="12700">
            <a:solidFill>
              <a:srgbClr val="1A3A5C"/>
            </a:solidFill>
            <a:prstDash val="solid"/>
          </a:ln>
        </p:spPr>
        <p:txBody>
          <a:bodyPr/>
          <a:lstStyle/>
          <a:p>
            <a:endParaRPr lang="en-US"/>
          </a:p>
        </p:txBody>
      </p:sp>
      <p:sp>
        <p:nvSpPr>
          <p:cNvPr id="10" name="Text 8"/>
          <p:cNvSpPr/>
          <p:nvPr/>
        </p:nvSpPr>
        <p:spPr>
          <a:xfrm>
            <a:off x="690986" y="4334845"/>
            <a:ext cx="454533" cy="487344"/>
          </a:xfrm>
          <a:prstGeom prst="rect">
            <a:avLst/>
          </a:prstGeom>
          <a:noFill/>
          <a:ln/>
        </p:spPr>
        <p:txBody>
          <a:bodyPr wrap="square" lIns="0" tIns="0" rIns="0" bIns="0" rtlCol="0" anchor="ctr"/>
          <a:lstStyle/>
          <a:p>
            <a:pPr algn="ctr"/>
            <a:r>
              <a:rPr lang="en-US" sz="1467" b="1" dirty="0">
                <a:solidFill>
                  <a:srgbClr val="3DD9B3"/>
                </a:solidFill>
                <a:ea typeface="Calibri" pitchFamily="34" charset="-122"/>
                <a:cs typeface="Calibri" pitchFamily="34" charset="-120"/>
              </a:rPr>
              <a:t>✓</a:t>
            </a:r>
            <a:endParaRPr lang="en-US" sz="1467" dirty="0"/>
          </a:p>
        </p:txBody>
      </p:sp>
      <p:sp>
        <p:nvSpPr>
          <p:cNvPr id="11" name="Text 9"/>
          <p:cNvSpPr/>
          <p:nvPr/>
        </p:nvSpPr>
        <p:spPr>
          <a:xfrm>
            <a:off x="1244790" y="4391433"/>
            <a:ext cx="2802954" cy="406120"/>
          </a:xfrm>
          <a:prstGeom prst="rect">
            <a:avLst/>
          </a:prstGeom>
          <a:noFill/>
          <a:ln/>
        </p:spPr>
        <p:txBody>
          <a:bodyPr wrap="square" lIns="0" tIns="0" rIns="0" bIns="0" rtlCol="0" anchor="ctr"/>
          <a:lstStyle/>
          <a:p>
            <a:r>
              <a:rPr lang="en-US" sz="1400" b="1" dirty="0">
                <a:solidFill>
                  <a:srgbClr val="FFFFFF"/>
                </a:solidFill>
                <a:ea typeface="Calibri" pitchFamily="34" charset="-122"/>
                <a:cs typeface="Calibri" pitchFamily="34" charset="-120"/>
              </a:rPr>
              <a:t>Already Proven</a:t>
            </a:r>
            <a:endParaRPr lang="en-US" sz="1400" dirty="0"/>
          </a:p>
        </p:txBody>
      </p:sp>
      <p:sp>
        <p:nvSpPr>
          <p:cNvPr id="12" name="Text 10"/>
          <p:cNvSpPr/>
          <p:nvPr/>
        </p:nvSpPr>
        <p:spPr>
          <a:xfrm>
            <a:off x="715370" y="4711789"/>
            <a:ext cx="3307990" cy="1353732"/>
          </a:xfrm>
          <a:prstGeom prst="rect">
            <a:avLst/>
          </a:prstGeom>
          <a:noFill/>
          <a:ln/>
        </p:spPr>
        <p:txBody>
          <a:bodyPr wrap="square" lIns="0" tIns="0" rIns="0" bIns="0" rtlCol="0" anchor="ctr"/>
          <a:lstStyle/>
          <a:p>
            <a:r>
              <a:rPr lang="en-US" sz="1200" dirty="0">
                <a:solidFill>
                  <a:schemeClr val="accent2"/>
                </a:solidFill>
                <a:latin typeface="Corbel" panose="020B0503020204020204" pitchFamily="34" charset="0"/>
                <a:ea typeface="Calibri" pitchFamily="34" charset="-122"/>
                <a:cs typeface="Calibri" pitchFamily="34" charset="-120"/>
              </a:rPr>
              <a:t>eUICC specs are built to</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resist high-potential attacks</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(CC AVA_VAN.5) — the CRA's</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essential requirements are</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already fully covered.</a:t>
            </a:r>
            <a:endParaRPr lang="en-US" sz="1200" dirty="0">
              <a:solidFill>
                <a:schemeClr val="accent2"/>
              </a:solidFill>
              <a:latin typeface="Corbel" panose="020B0503020204020204" pitchFamily="34" charset="0"/>
            </a:endParaRPr>
          </a:p>
        </p:txBody>
      </p:sp>
      <p:sp>
        <p:nvSpPr>
          <p:cNvPr id="13" name="Shape 11"/>
          <p:cNvSpPr/>
          <p:nvPr/>
        </p:nvSpPr>
        <p:spPr>
          <a:xfrm>
            <a:off x="4288536" y="4114801"/>
            <a:ext cx="3636264" cy="1962912"/>
          </a:xfrm>
          <a:prstGeom prst="roundRect">
            <a:avLst>
              <a:gd name="adj" fmla="val 6897"/>
            </a:avLst>
          </a:prstGeom>
          <a:solidFill>
            <a:srgbClr val="0B1F38"/>
          </a:solidFill>
          <a:ln/>
          <a:effectLst>
            <a:outerShdw blurRad="127000" dist="38100" dir="2700000" algn="bl" rotWithShape="0">
              <a:srgbClr val="000000">
                <a:alpha val="25000"/>
              </a:srgbClr>
            </a:outerShdw>
          </a:effectLst>
        </p:spPr>
        <p:txBody>
          <a:bodyPr/>
          <a:lstStyle/>
          <a:p>
            <a:endParaRPr lang="en-US">
              <a:solidFill>
                <a:schemeClr val="tx2"/>
              </a:solidFill>
            </a:endParaRPr>
          </a:p>
        </p:txBody>
      </p:sp>
      <p:sp>
        <p:nvSpPr>
          <p:cNvPr id="14" name="Shape 12"/>
          <p:cNvSpPr/>
          <p:nvPr/>
        </p:nvSpPr>
        <p:spPr>
          <a:xfrm>
            <a:off x="4473659" y="4334845"/>
            <a:ext cx="454533" cy="487344"/>
          </a:xfrm>
          <a:prstGeom prst="ellipse">
            <a:avLst/>
          </a:prstGeom>
          <a:solidFill>
            <a:srgbClr val="1A3A5C"/>
          </a:solidFill>
          <a:ln w="12700">
            <a:solidFill>
              <a:srgbClr val="1A3A5C"/>
            </a:solidFill>
            <a:prstDash val="solid"/>
          </a:ln>
        </p:spPr>
        <p:txBody>
          <a:bodyPr/>
          <a:lstStyle/>
          <a:p>
            <a:endParaRPr lang="en-US"/>
          </a:p>
        </p:txBody>
      </p:sp>
      <p:sp>
        <p:nvSpPr>
          <p:cNvPr id="15" name="Text 13"/>
          <p:cNvSpPr/>
          <p:nvPr/>
        </p:nvSpPr>
        <p:spPr>
          <a:xfrm>
            <a:off x="4454408" y="4334845"/>
            <a:ext cx="454533" cy="487344"/>
          </a:xfrm>
          <a:prstGeom prst="rect">
            <a:avLst/>
          </a:prstGeom>
          <a:noFill/>
          <a:ln/>
        </p:spPr>
        <p:txBody>
          <a:bodyPr wrap="square" lIns="0" tIns="0" rIns="0" bIns="0" rtlCol="0" anchor="ctr"/>
          <a:lstStyle/>
          <a:p>
            <a:pPr algn="ctr"/>
            <a:r>
              <a:rPr lang="en-US" sz="1467" b="1" dirty="0">
                <a:solidFill>
                  <a:srgbClr val="3DD9B3"/>
                </a:solidFill>
                <a:ea typeface="Calibri" pitchFamily="34" charset="-122"/>
                <a:cs typeface="Calibri" pitchFamily="34" charset="-120"/>
              </a:rPr>
              <a:t>⟳</a:t>
            </a:r>
            <a:endParaRPr lang="en-US" sz="1467" dirty="0"/>
          </a:p>
        </p:txBody>
      </p:sp>
      <p:sp>
        <p:nvSpPr>
          <p:cNvPr id="16" name="Text 14"/>
          <p:cNvSpPr/>
          <p:nvPr/>
        </p:nvSpPr>
        <p:spPr>
          <a:xfrm>
            <a:off x="4999926" y="4391433"/>
            <a:ext cx="2802954" cy="406120"/>
          </a:xfrm>
          <a:prstGeom prst="rect">
            <a:avLst/>
          </a:prstGeom>
          <a:noFill/>
          <a:ln/>
        </p:spPr>
        <p:txBody>
          <a:bodyPr wrap="square" lIns="0" tIns="0" rIns="0" bIns="0" rtlCol="0" anchor="ctr"/>
          <a:lstStyle/>
          <a:p>
            <a:r>
              <a:rPr lang="en-US" sz="1400" b="1" dirty="0">
                <a:solidFill>
                  <a:srgbClr val="FFFFFF"/>
                </a:solidFill>
                <a:ea typeface="Calibri" pitchFamily="34" charset="-122"/>
                <a:cs typeface="Calibri" pitchFamily="34" charset="-120"/>
              </a:rPr>
              <a:t>Lifecycle-Long Assurance</a:t>
            </a:r>
            <a:endParaRPr lang="en-US" sz="1400" dirty="0"/>
          </a:p>
        </p:txBody>
      </p:sp>
      <p:sp>
        <p:nvSpPr>
          <p:cNvPr id="17" name="Text 15"/>
          <p:cNvSpPr/>
          <p:nvPr/>
        </p:nvSpPr>
        <p:spPr>
          <a:xfrm>
            <a:off x="4470506" y="4711789"/>
            <a:ext cx="3307990" cy="1353732"/>
          </a:xfrm>
          <a:prstGeom prst="rect">
            <a:avLst/>
          </a:prstGeom>
          <a:noFill/>
          <a:ln/>
        </p:spPr>
        <p:txBody>
          <a:bodyPr wrap="square" lIns="0" tIns="0" rIns="0" bIns="0" rtlCol="0" anchor="ctr"/>
          <a:lstStyle/>
          <a:p>
            <a:r>
              <a:rPr lang="en-US" sz="1200" dirty="0">
                <a:solidFill>
                  <a:schemeClr val="accent2"/>
                </a:solidFill>
                <a:latin typeface="Corbel" panose="020B0503020204020204" pitchFamily="34" charset="0"/>
                <a:ea typeface="Calibri" pitchFamily="34" charset="-122"/>
                <a:cs typeface="Calibri" pitchFamily="34" charset="-120"/>
              </a:rPr>
              <a:t>eSA covers the full product</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lifecycle: design, production,</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field support &amp; vulnerability</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management — aligned with</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CRA's 5-year mandate.</a:t>
            </a:r>
            <a:endParaRPr lang="en-US" sz="1200" dirty="0">
              <a:solidFill>
                <a:schemeClr val="accent2"/>
              </a:solidFill>
              <a:latin typeface="Corbel" panose="020B0503020204020204" pitchFamily="34" charset="0"/>
            </a:endParaRPr>
          </a:p>
        </p:txBody>
      </p:sp>
      <p:sp>
        <p:nvSpPr>
          <p:cNvPr id="18" name="Shape 16"/>
          <p:cNvSpPr/>
          <p:nvPr/>
        </p:nvSpPr>
        <p:spPr>
          <a:xfrm>
            <a:off x="8007096" y="4114801"/>
            <a:ext cx="3636264" cy="1962912"/>
          </a:xfrm>
          <a:prstGeom prst="roundRect">
            <a:avLst>
              <a:gd name="adj" fmla="val 6897"/>
            </a:avLst>
          </a:prstGeom>
          <a:solidFill>
            <a:srgbClr val="0B1F38"/>
          </a:solidFill>
          <a:ln/>
          <a:effectLst>
            <a:outerShdw blurRad="127000" dist="38100" dir="2700000" algn="bl" rotWithShape="0">
              <a:srgbClr val="000000">
                <a:alpha val="25000"/>
              </a:srgbClr>
            </a:outerShdw>
          </a:effectLst>
        </p:spPr>
        <p:txBody>
          <a:bodyPr/>
          <a:lstStyle/>
          <a:p>
            <a:endParaRPr lang="en-US">
              <a:solidFill>
                <a:schemeClr val="tx2"/>
              </a:solidFill>
            </a:endParaRPr>
          </a:p>
        </p:txBody>
      </p:sp>
      <p:sp>
        <p:nvSpPr>
          <p:cNvPr id="19" name="Shape 17"/>
          <p:cNvSpPr/>
          <p:nvPr/>
        </p:nvSpPr>
        <p:spPr>
          <a:xfrm>
            <a:off x="8182706" y="4365241"/>
            <a:ext cx="454533" cy="487344"/>
          </a:xfrm>
          <a:prstGeom prst="ellipse">
            <a:avLst/>
          </a:prstGeom>
          <a:solidFill>
            <a:srgbClr val="1A3A5C"/>
          </a:solidFill>
          <a:ln w="12700">
            <a:solidFill>
              <a:srgbClr val="1A3A5C"/>
            </a:solidFill>
            <a:prstDash val="solid"/>
          </a:ln>
        </p:spPr>
        <p:txBody>
          <a:bodyPr/>
          <a:lstStyle/>
          <a:p>
            <a:endParaRPr lang="en-US"/>
          </a:p>
        </p:txBody>
      </p:sp>
      <p:sp>
        <p:nvSpPr>
          <p:cNvPr id="20" name="Text 18"/>
          <p:cNvSpPr/>
          <p:nvPr/>
        </p:nvSpPr>
        <p:spPr>
          <a:xfrm>
            <a:off x="8172968" y="4354417"/>
            <a:ext cx="454533" cy="487344"/>
          </a:xfrm>
          <a:prstGeom prst="rect">
            <a:avLst/>
          </a:prstGeom>
          <a:noFill/>
          <a:ln/>
        </p:spPr>
        <p:txBody>
          <a:bodyPr wrap="square" lIns="0" tIns="0" rIns="0" bIns="0" rtlCol="0" anchor="ctr"/>
          <a:lstStyle/>
          <a:p>
            <a:pPr algn="ctr"/>
            <a:r>
              <a:rPr lang="en-US" sz="1467" b="1" dirty="0">
                <a:solidFill>
                  <a:srgbClr val="3DD9B3"/>
                </a:solidFill>
                <a:ea typeface="Calibri" pitchFamily="34" charset="-122"/>
                <a:cs typeface="Calibri" pitchFamily="34" charset="-120"/>
              </a:rPr>
              <a:t>→</a:t>
            </a:r>
            <a:endParaRPr lang="en-US" sz="1467" dirty="0"/>
          </a:p>
        </p:txBody>
      </p:sp>
      <p:sp>
        <p:nvSpPr>
          <p:cNvPr id="21" name="Text 19"/>
          <p:cNvSpPr/>
          <p:nvPr/>
        </p:nvSpPr>
        <p:spPr>
          <a:xfrm>
            <a:off x="8718486" y="4391433"/>
            <a:ext cx="2802954" cy="406120"/>
          </a:xfrm>
          <a:prstGeom prst="rect">
            <a:avLst/>
          </a:prstGeom>
          <a:noFill/>
          <a:ln/>
        </p:spPr>
        <p:txBody>
          <a:bodyPr wrap="square" lIns="0" tIns="0" rIns="0" bIns="0" rtlCol="0" anchor="ctr"/>
          <a:lstStyle/>
          <a:p>
            <a:r>
              <a:rPr lang="en-US" sz="1400" b="1" dirty="0">
                <a:solidFill>
                  <a:srgbClr val="FFFFFF"/>
                </a:solidFill>
                <a:ea typeface="Calibri" pitchFamily="34" charset="-122"/>
                <a:cs typeface="Calibri" pitchFamily="34" charset="-120"/>
              </a:rPr>
              <a:t>Clear Path Forward</a:t>
            </a:r>
            <a:endParaRPr lang="en-US" sz="1400" dirty="0"/>
          </a:p>
        </p:txBody>
      </p:sp>
      <p:sp>
        <p:nvSpPr>
          <p:cNvPr id="22" name="Text 20"/>
          <p:cNvSpPr/>
          <p:nvPr/>
        </p:nvSpPr>
        <p:spPr>
          <a:xfrm>
            <a:off x="8189066" y="4711789"/>
            <a:ext cx="3307990" cy="1353732"/>
          </a:xfrm>
          <a:prstGeom prst="rect">
            <a:avLst/>
          </a:prstGeom>
          <a:noFill/>
          <a:ln/>
        </p:spPr>
        <p:txBody>
          <a:bodyPr wrap="square" lIns="0" tIns="0" rIns="0" bIns="0" rtlCol="0" anchor="ctr"/>
          <a:lstStyle/>
          <a:p>
            <a:r>
              <a:rPr lang="en-US" sz="1200" dirty="0">
                <a:solidFill>
                  <a:schemeClr val="accent2"/>
                </a:solidFill>
                <a:latin typeface="Corbel" panose="020B0503020204020204" pitchFamily="34" charset="0"/>
                <a:ea typeface="Calibri" pitchFamily="34" charset="-122"/>
                <a:cs typeface="Calibri" pitchFamily="34" charset="-120"/>
              </a:rPr>
              <a:t>TCA recommends eSA as</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a CRA conformity module</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(Module H), with GSMA</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proposed as an EU-recognised</a:t>
            </a:r>
            <a:endParaRPr lang="en-US" sz="1200" dirty="0">
              <a:solidFill>
                <a:schemeClr val="accent2"/>
              </a:solidFill>
              <a:latin typeface="Corbel" panose="020B0503020204020204" pitchFamily="34" charset="0"/>
            </a:endParaRPr>
          </a:p>
          <a:p>
            <a:r>
              <a:rPr lang="en-US" sz="1200" dirty="0">
                <a:solidFill>
                  <a:schemeClr val="accent2"/>
                </a:solidFill>
                <a:latin typeface="Corbel" panose="020B0503020204020204" pitchFamily="34" charset="0"/>
                <a:ea typeface="Calibri" pitchFamily="34" charset="-122"/>
                <a:cs typeface="Calibri" pitchFamily="34" charset="-120"/>
              </a:rPr>
              <a:t>Notified Body.</a:t>
            </a:r>
            <a:endParaRPr lang="en-US" sz="1200" dirty="0">
              <a:solidFill>
                <a:schemeClr val="accent2"/>
              </a:solidFill>
              <a:latin typeface="Corbel" panose="020B0503020204020204" pitchFamily="34" charset="0"/>
            </a:endParaRPr>
          </a:p>
        </p:txBody>
      </p:sp>
      <p:sp>
        <p:nvSpPr>
          <p:cNvPr id="23" name="Text 21"/>
          <p:cNvSpPr/>
          <p:nvPr/>
        </p:nvSpPr>
        <p:spPr>
          <a:xfrm>
            <a:off x="5481912" y="6354345"/>
            <a:ext cx="5050367" cy="243672"/>
          </a:xfrm>
          <a:prstGeom prst="rect">
            <a:avLst/>
          </a:prstGeom>
          <a:noFill/>
          <a:ln/>
        </p:spPr>
        <p:txBody>
          <a:bodyPr wrap="square" lIns="0" tIns="0" rIns="0" bIns="0" rtlCol="0" anchor="ctr"/>
          <a:lstStyle/>
          <a:p>
            <a:r>
              <a:rPr lang="en-US" sz="900" dirty="0">
                <a:solidFill>
                  <a:srgbClr val="2A4A6A"/>
                </a:solidFill>
                <a:latin typeface="Corbel" panose="020B0503020204020204" pitchFamily="34" charset="0"/>
                <a:ea typeface="Calibri" pitchFamily="34" charset="-122"/>
                <a:cs typeface="Calibri" pitchFamily="34" charset="-120"/>
              </a:rPr>
              <a:t>trustedconnectivityalliance.org</a:t>
            </a:r>
            <a:endParaRPr lang="en-US" sz="900" dirty="0">
              <a:latin typeface="Corbel" panose="020B0503020204020204" pitchFamily="34" charset="0"/>
            </a:endParaRPr>
          </a:p>
        </p:txBody>
      </p:sp>
      <p:sp>
        <p:nvSpPr>
          <p:cNvPr id="24" name="Freeform 5">
            <a:extLst>
              <a:ext uri="{FF2B5EF4-FFF2-40B4-BE49-F238E27FC236}">
                <a16:creationId xmlns:a16="http://schemas.microsoft.com/office/drawing/2014/main" id="{6A924E43-499D-C01E-510D-19545CBA2D13}"/>
              </a:ext>
            </a:extLst>
          </p:cNvPr>
          <p:cNvSpPr/>
          <p:nvPr/>
        </p:nvSpPr>
        <p:spPr>
          <a:xfrm>
            <a:off x="8753856" y="1401770"/>
            <a:ext cx="2272264" cy="2060757"/>
          </a:xfrm>
          <a:custGeom>
            <a:avLst/>
            <a:gdLst/>
            <a:ahLst/>
            <a:cxnLst/>
            <a:rect l="l" t="t" r="r" b="b"/>
            <a:pathLst>
              <a:path w="1211560" h="1110092">
                <a:moveTo>
                  <a:pt x="0" y="0"/>
                </a:moveTo>
                <a:lnTo>
                  <a:pt x="1211559" y="0"/>
                </a:lnTo>
                <a:lnTo>
                  <a:pt x="1211559" y="1110092"/>
                </a:lnTo>
                <a:lnTo>
                  <a:pt x="0" y="11100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143B-D3AC-45A3-9777-64193802ADB1}"/>
            </a:ext>
          </a:extLst>
        </p:cNvPr>
        <p:cNvGrpSpPr/>
        <p:nvPr/>
      </p:nvGrpSpPr>
      <p:grpSpPr>
        <a:xfrm>
          <a:off x="0" y="0"/>
          <a:ext cx="0" cy="0"/>
          <a:chOff x="0" y="0"/>
          <a:chExt cx="0" cy="0"/>
        </a:xfrm>
      </p:grpSpPr>
      <p:sp>
        <p:nvSpPr>
          <p:cNvPr id="51" name="Snip Single Corner of Rectangle 50">
            <a:extLst>
              <a:ext uri="{FF2B5EF4-FFF2-40B4-BE49-F238E27FC236}">
                <a16:creationId xmlns:a16="http://schemas.microsoft.com/office/drawing/2014/main" id="{CAC269AF-B0EC-355D-9941-9B4CB3D7AFE1}"/>
              </a:ext>
            </a:extLst>
          </p:cNvPr>
          <p:cNvSpPr/>
          <p:nvPr/>
        </p:nvSpPr>
        <p:spPr>
          <a:xfrm>
            <a:off x="5379770" y="1785258"/>
            <a:ext cx="6211578" cy="1643742"/>
          </a:xfrm>
          <a:prstGeom prst="snip1Rect">
            <a:avLst/>
          </a:prstGeom>
          <a:noFill/>
          <a:ln>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8ED754-18D9-2629-EE64-AF17AB570A1E}"/>
              </a:ext>
            </a:extLst>
          </p:cNvPr>
          <p:cNvSpPr>
            <a:spLocks noGrp="1"/>
          </p:cNvSpPr>
          <p:nvPr>
            <p:ph type="title"/>
          </p:nvPr>
        </p:nvSpPr>
        <p:spPr/>
        <p:txBody>
          <a:bodyPr/>
          <a:lstStyle/>
          <a:p>
            <a:r>
              <a:rPr lang="en-US" dirty="0"/>
              <a:t>About Kigen</a:t>
            </a:r>
          </a:p>
        </p:txBody>
      </p:sp>
      <p:sp>
        <p:nvSpPr>
          <p:cNvPr id="3" name="Text Placeholder 2">
            <a:extLst>
              <a:ext uri="{FF2B5EF4-FFF2-40B4-BE49-F238E27FC236}">
                <a16:creationId xmlns:a16="http://schemas.microsoft.com/office/drawing/2014/main" id="{8A914D8C-1947-8C9D-A01F-A480EFB22AB0}"/>
              </a:ext>
            </a:extLst>
          </p:cNvPr>
          <p:cNvSpPr>
            <a:spLocks noGrp="1"/>
          </p:cNvSpPr>
          <p:nvPr>
            <p:ph idx="1"/>
          </p:nvPr>
        </p:nvSpPr>
        <p:spPr>
          <a:xfrm>
            <a:off x="479425" y="1171111"/>
            <a:ext cx="11233150" cy="450055"/>
          </a:xfrm>
        </p:spPr>
        <p:txBody>
          <a:bodyPr/>
          <a:lstStyle/>
          <a:p>
            <a:pPr marL="0" indent="0">
              <a:buNone/>
            </a:pPr>
            <a:r>
              <a:rPr lang="en-US" dirty="0">
                <a:solidFill>
                  <a:schemeClr val="accent2"/>
                </a:solidFill>
              </a:rPr>
              <a:t>Help businesses embrace new opportunities in security through eSIM adoption in devices </a:t>
            </a:r>
          </a:p>
        </p:txBody>
      </p:sp>
      <p:sp>
        <p:nvSpPr>
          <p:cNvPr id="5" name="Snip Single Corner of Rectangle 4">
            <a:extLst>
              <a:ext uri="{FF2B5EF4-FFF2-40B4-BE49-F238E27FC236}">
                <a16:creationId xmlns:a16="http://schemas.microsoft.com/office/drawing/2014/main" id="{358FC522-0F4D-79E7-C38E-393539F7F485}"/>
              </a:ext>
            </a:extLst>
          </p:cNvPr>
          <p:cNvSpPr/>
          <p:nvPr/>
        </p:nvSpPr>
        <p:spPr>
          <a:xfrm>
            <a:off x="479425" y="1704109"/>
            <a:ext cx="3115830" cy="2047009"/>
          </a:xfrm>
          <a:prstGeom prst="snip1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6C2C002-D1B7-EE12-458B-2680E1C46D0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929845" y="3643017"/>
            <a:ext cx="647701" cy="685801"/>
          </a:xfrm>
          <a:prstGeom prst="rect">
            <a:avLst/>
          </a:prstGeom>
        </p:spPr>
      </p:pic>
      <p:pic>
        <p:nvPicPr>
          <p:cNvPr id="13" name="Graphic 12">
            <a:extLst>
              <a:ext uri="{FF2B5EF4-FFF2-40B4-BE49-F238E27FC236}">
                <a16:creationId xmlns:a16="http://schemas.microsoft.com/office/drawing/2014/main" id="{6509E1D7-E395-EC7C-F075-0FE905BA72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086" y="3631122"/>
            <a:ext cx="586939" cy="621465"/>
          </a:xfrm>
          <a:prstGeom prst="rect">
            <a:avLst/>
          </a:prstGeom>
        </p:spPr>
      </p:pic>
      <p:grpSp>
        <p:nvGrpSpPr>
          <p:cNvPr id="22" name="Group 21">
            <a:extLst>
              <a:ext uri="{FF2B5EF4-FFF2-40B4-BE49-F238E27FC236}">
                <a16:creationId xmlns:a16="http://schemas.microsoft.com/office/drawing/2014/main" id="{24CFE379-FCE7-BBCF-155A-603C3FCF92C0}"/>
              </a:ext>
            </a:extLst>
          </p:cNvPr>
          <p:cNvGrpSpPr/>
          <p:nvPr/>
        </p:nvGrpSpPr>
        <p:grpSpPr>
          <a:xfrm>
            <a:off x="4082144" y="4256726"/>
            <a:ext cx="2595252" cy="1777532"/>
            <a:chOff x="4998026" y="4311154"/>
            <a:chExt cx="2223655" cy="1777532"/>
          </a:xfrm>
        </p:grpSpPr>
        <p:sp>
          <p:nvSpPr>
            <p:cNvPr id="14" name="TextBox 13">
              <a:extLst>
                <a:ext uri="{FF2B5EF4-FFF2-40B4-BE49-F238E27FC236}">
                  <a16:creationId xmlns:a16="http://schemas.microsoft.com/office/drawing/2014/main" id="{1DA46B5F-05BF-5289-1614-B1631B92A11A}"/>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tx2"/>
                  </a:solidFill>
                  <a:latin typeface="+mn-lt"/>
                  <a:ea typeface="+mn-ea"/>
                </a:rPr>
                <a:t>90% growth on eSIMs under management</a:t>
              </a:r>
              <a:endParaRPr lang="en-US" sz="1200" b="1" kern="1200">
                <a:solidFill>
                  <a:schemeClr val="tx2"/>
                </a:solidFill>
                <a:latin typeface="+mn-lt"/>
                <a:ea typeface="+mn-ea"/>
                <a:cs typeface="+mn-cs"/>
              </a:endParaRPr>
            </a:p>
          </p:txBody>
        </p:sp>
        <p:grpSp>
          <p:nvGrpSpPr>
            <p:cNvPr id="21" name="Group 20">
              <a:extLst>
                <a:ext uri="{FF2B5EF4-FFF2-40B4-BE49-F238E27FC236}">
                  <a16:creationId xmlns:a16="http://schemas.microsoft.com/office/drawing/2014/main" id="{E9C9142E-E2E2-5F05-BB87-4A69F5E2D75D}"/>
                </a:ext>
              </a:extLst>
            </p:cNvPr>
            <p:cNvGrpSpPr/>
            <p:nvPr/>
          </p:nvGrpSpPr>
          <p:grpSpPr>
            <a:xfrm>
              <a:off x="4998026" y="4757708"/>
              <a:ext cx="1853047" cy="2396"/>
              <a:chOff x="4998026" y="4757708"/>
              <a:chExt cx="1853047" cy="2396"/>
            </a:xfrm>
          </p:grpSpPr>
          <p:cxnSp>
            <p:nvCxnSpPr>
              <p:cNvPr id="16" name="Straight Connector 15">
                <a:extLst>
                  <a:ext uri="{FF2B5EF4-FFF2-40B4-BE49-F238E27FC236}">
                    <a16:creationId xmlns:a16="http://schemas.microsoft.com/office/drawing/2014/main" id="{2F4EB911-898F-0448-8308-A5ADDCEBAACC}"/>
                  </a:ext>
                </a:extLst>
              </p:cNvPr>
              <p:cNvCxnSpPr>
                <a:cxnSpLocks/>
              </p:cNvCxnSpPr>
              <p:nvPr/>
            </p:nvCxnSpPr>
            <p:spPr>
              <a:xfrm>
                <a:off x="4998026" y="4760104"/>
                <a:ext cx="68580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1CB38909-97F5-C420-3390-E7022FF1B236}"/>
                  </a:ext>
                </a:extLst>
              </p:cNvPr>
              <p:cNvCxnSpPr>
                <a:cxnSpLocks/>
              </p:cNvCxnSpPr>
              <p:nvPr/>
            </p:nvCxnSpPr>
            <p:spPr>
              <a:xfrm>
                <a:off x="5008417" y="4757708"/>
                <a:ext cx="1842656" cy="0"/>
              </a:xfrm>
              <a:prstGeom prst="line">
                <a:avLst/>
              </a:prstGeom>
              <a:ln/>
            </p:spPr>
            <p:style>
              <a:lnRef idx="1">
                <a:schemeClr val="accent2"/>
              </a:lnRef>
              <a:fillRef idx="0">
                <a:schemeClr val="accent2"/>
              </a:fillRef>
              <a:effectRef idx="0">
                <a:schemeClr val="accent2"/>
              </a:effectRef>
              <a:fontRef idx="minor">
                <a:schemeClr val="tx1"/>
              </a:fontRef>
            </p:style>
          </p:cxnSp>
        </p:grpSp>
        <p:sp>
          <p:nvSpPr>
            <p:cNvPr id="20" name="TextBox 19">
              <a:extLst>
                <a:ext uri="{FF2B5EF4-FFF2-40B4-BE49-F238E27FC236}">
                  <a16:creationId xmlns:a16="http://schemas.microsoft.com/office/drawing/2014/main" id="{765CA75B-67E7-4C51-5A78-2C073FE87636}"/>
                </a:ext>
              </a:extLst>
            </p:cNvPr>
            <p:cNvSpPr txBox="1"/>
            <p:nvPr/>
          </p:nvSpPr>
          <p:spPr>
            <a:xfrm>
              <a:off x="5008417" y="4925291"/>
              <a:ext cx="2026300" cy="1163395"/>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chemeClr val="tx2"/>
                  </a:solidFill>
                  <a:latin typeface="+mn-lt"/>
                  <a:ea typeface="+mn-ea"/>
                  <a:cs typeface="+mn-cs"/>
                </a:rPr>
                <a:t>Kigen is providing and managing the </a:t>
              </a:r>
              <a:r>
                <a:rPr lang="en-US" sz="1400" b="1" kern="1200" dirty="0">
                  <a:solidFill>
                    <a:schemeClr val="tx2"/>
                  </a:solidFill>
                  <a:latin typeface="+mn-lt"/>
                  <a:ea typeface="+mn-ea"/>
                  <a:cs typeface="+mn-cs"/>
                </a:rPr>
                <a:t>key transitions from SIM to eSIM and iSIM </a:t>
              </a:r>
              <a:r>
                <a:rPr lang="en-US" sz="1400" kern="1200" dirty="0">
                  <a:solidFill>
                    <a:schemeClr val="tx2"/>
                  </a:solidFill>
                  <a:latin typeface="+mn-lt"/>
                  <a:ea typeface="+mn-ea"/>
                  <a:cs typeface="+mn-cs"/>
                </a:rPr>
                <a:t>for over 10m devices across industrial and consumer products.</a:t>
              </a:r>
            </a:p>
          </p:txBody>
        </p:sp>
      </p:grpSp>
      <p:grpSp>
        <p:nvGrpSpPr>
          <p:cNvPr id="23" name="Group 22">
            <a:extLst>
              <a:ext uri="{FF2B5EF4-FFF2-40B4-BE49-F238E27FC236}">
                <a16:creationId xmlns:a16="http://schemas.microsoft.com/office/drawing/2014/main" id="{3CB44787-0046-7C3B-C501-3B6036F5517D}"/>
              </a:ext>
            </a:extLst>
          </p:cNvPr>
          <p:cNvGrpSpPr/>
          <p:nvPr/>
        </p:nvGrpSpPr>
        <p:grpSpPr>
          <a:xfrm>
            <a:off x="9691242" y="4252587"/>
            <a:ext cx="2223655" cy="1583633"/>
            <a:chOff x="4998026" y="4311154"/>
            <a:chExt cx="2223655" cy="1583633"/>
          </a:xfrm>
        </p:grpSpPr>
        <p:sp>
          <p:nvSpPr>
            <p:cNvPr id="24" name="TextBox 23">
              <a:extLst>
                <a:ext uri="{FF2B5EF4-FFF2-40B4-BE49-F238E27FC236}">
                  <a16:creationId xmlns:a16="http://schemas.microsoft.com/office/drawing/2014/main" id="{BC0D4BF2-3226-D8D2-73E2-A9C3D81DA952}"/>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tx2"/>
                  </a:solidFill>
                  <a:latin typeface="+mn-lt"/>
                  <a:ea typeface="+mn-ea"/>
                </a:rPr>
                <a:t>Present in 10</a:t>
              </a:r>
              <a:br>
                <a:rPr lang="en-US" sz="1200" b="1">
                  <a:solidFill>
                    <a:schemeClr val="tx2"/>
                  </a:solidFill>
                  <a:latin typeface="+mn-lt"/>
                  <a:ea typeface="+mn-ea"/>
                </a:rPr>
              </a:br>
              <a:r>
                <a:rPr lang="en-US" sz="1200" b="1">
                  <a:solidFill>
                    <a:schemeClr val="tx2"/>
                  </a:solidFill>
                  <a:latin typeface="+mn-lt"/>
                  <a:ea typeface="+mn-ea"/>
                </a:rPr>
                <a:t>Countries</a:t>
              </a:r>
              <a:endParaRPr lang="en-US" sz="1200" b="1" kern="1200">
                <a:solidFill>
                  <a:schemeClr val="tx2"/>
                </a:solidFill>
                <a:latin typeface="+mn-lt"/>
                <a:ea typeface="+mn-ea"/>
                <a:cs typeface="+mn-cs"/>
              </a:endParaRPr>
            </a:p>
          </p:txBody>
        </p:sp>
        <p:grpSp>
          <p:nvGrpSpPr>
            <p:cNvPr id="25" name="Group 24">
              <a:extLst>
                <a:ext uri="{FF2B5EF4-FFF2-40B4-BE49-F238E27FC236}">
                  <a16:creationId xmlns:a16="http://schemas.microsoft.com/office/drawing/2014/main" id="{32B6A722-E0E1-376E-EDD5-3CD6FC1B4FD3}"/>
                </a:ext>
              </a:extLst>
            </p:cNvPr>
            <p:cNvGrpSpPr/>
            <p:nvPr/>
          </p:nvGrpSpPr>
          <p:grpSpPr>
            <a:xfrm>
              <a:off x="4998026" y="4757708"/>
              <a:ext cx="1853047" cy="2396"/>
              <a:chOff x="4998026" y="4757708"/>
              <a:chExt cx="1853047" cy="2396"/>
            </a:xfrm>
          </p:grpSpPr>
          <p:cxnSp>
            <p:nvCxnSpPr>
              <p:cNvPr id="27" name="Straight Connector 26">
                <a:extLst>
                  <a:ext uri="{FF2B5EF4-FFF2-40B4-BE49-F238E27FC236}">
                    <a16:creationId xmlns:a16="http://schemas.microsoft.com/office/drawing/2014/main" id="{BD7F54EC-449C-5CBA-E61B-61E4B66DF2A9}"/>
                  </a:ext>
                </a:extLst>
              </p:cNvPr>
              <p:cNvCxnSpPr>
                <a:cxnSpLocks/>
              </p:cNvCxnSpPr>
              <p:nvPr/>
            </p:nvCxnSpPr>
            <p:spPr>
              <a:xfrm>
                <a:off x="4998026" y="4760104"/>
                <a:ext cx="685801" cy="0"/>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BDD62DCA-E28D-BE69-2FBC-F79C85EB9F8D}"/>
                  </a:ext>
                </a:extLst>
              </p:cNvPr>
              <p:cNvCxnSpPr>
                <a:cxnSpLocks/>
              </p:cNvCxnSpPr>
              <p:nvPr/>
            </p:nvCxnSpPr>
            <p:spPr>
              <a:xfrm>
                <a:off x="5008417" y="4757708"/>
                <a:ext cx="1842656" cy="0"/>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26" name="TextBox 25">
              <a:extLst>
                <a:ext uri="{FF2B5EF4-FFF2-40B4-BE49-F238E27FC236}">
                  <a16:creationId xmlns:a16="http://schemas.microsoft.com/office/drawing/2014/main" id="{048816FB-5C62-D11A-B7B0-8880C67EEA41}"/>
                </a:ext>
              </a:extLst>
            </p:cNvPr>
            <p:cNvSpPr txBox="1"/>
            <p:nvPr/>
          </p:nvSpPr>
          <p:spPr>
            <a:xfrm>
              <a:off x="5008417" y="4925291"/>
              <a:ext cx="1889715" cy="969496"/>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sz="1400" kern="1200" dirty="0">
                  <a:solidFill>
                    <a:schemeClr val="tx2"/>
                  </a:solidFill>
                  <a:latin typeface="+mn-lt"/>
                  <a:ea typeface="+mn-ea"/>
                  <a:cs typeface="+mn-cs"/>
                </a:rPr>
                <a:t>Serving </a:t>
              </a:r>
              <a:r>
                <a:rPr lang="en-US" sz="1400" b="1" kern="1200" dirty="0">
                  <a:solidFill>
                    <a:schemeClr val="tx2"/>
                  </a:solidFill>
                  <a:latin typeface="+mn-lt"/>
                  <a:ea typeface="+mn-ea"/>
                  <a:cs typeface="+mn-cs"/>
                </a:rPr>
                <a:t>manufacturers, connectivity partners, and </a:t>
              </a:r>
              <a:r>
                <a:rPr lang="en-US" sz="1400" b="1" dirty="0">
                  <a:solidFill>
                    <a:schemeClr val="tx2"/>
                  </a:solidFill>
                  <a:latin typeface="+mn-lt"/>
                  <a:ea typeface="+mn-ea"/>
                </a:rPr>
                <a:t>exporters </a:t>
              </a:r>
              <a:r>
                <a:rPr lang="en-US" sz="1400" dirty="0">
                  <a:solidFill>
                    <a:schemeClr val="tx2"/>
                  </a:solidFill>
                  <a:latin typeface="+mn-lt"/>
                  <a:ea typeface="+mn-ea"/>
                </a:rPr>
                <a:t>across Europe, North America, </a:t>
              </a:r>
              <a:r>
                <a:rPr lang="en-US" sz="1400" kern="1200" dirty="0">
                  <a:solidFill>
                    <a:schemeClr val="tx2"/>
                  </a:solidFill>
                  <a:latin typeface="+mn-lt"/>
                  <a:ea typeface="+mn-ea"/>
                  <a:cs typeface="+mn-cs"/>
                </a:rPr>
                <a:t>and Asia.</a:t>
              </a:r>
            </a:p>
          </p:txBody>
        </p:sp>
      </p:grpSp>
      <p:pic>
        <p:nvPicPr>
          <p:cNvPr id="29" name="Graphic 28">
            <a:extLst>
              <a:ext uri="{FF2B5EF4-FFF2-40B4-BE49-F238E27FC236}">
                <a16:creationId xmlns:a16="http://schemas.microsoft.com/office/drawing/2014/main" id="{5DF0FB88-0931-0182-2C36-06C27CDD03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47080" y="3630558"/>
            <a:ext cx="528924" cy="560037"/>
          </a:xfrm>
          <a:prstGeom prst="rect">
            <a:avLst/>
          </a:prstGeom>
        </p:spPr>
      </p:pic>
      <p:grpSp>
        <p:nvGrpSpPr>
          <p:cNvPr id="30" name="Group 29">
            <a:extLst>
              <a:ext uri="{FF2B5EF4-FFF2-40B4-BE49-F238E27FC236}">
                <a16:creationId xmlns:a16="http://schemas.microsoft.com/office/drawing/2014/main" id="{B15D7E75-7A50-1EFE-52BC-806CDF88E05A}"/>
              </a:ext>
            </a:extLst>
          </p:cNvPr>
          <p:cNvGrpSpPr/>
          <p:nvPr/>
        </p:nvGrpSpPr>
        <p:grpSpPr>
          <a:xfrm>
            <a:off x="6758781" y="4256726"/>
            <a:ext cx="2375307" cy="1777532"/>
            <a:chOff x="4998026" y="4311154"/>
            <a:chExt cx="2375307" cy="1777532"/>
          </a:xfrm>
        </p:grpSpPr>
        <p:sp>
          <p:nvSpPr>
            <p:cNvPr id="31" name="TextBox 30">
              <a:extLst>
                <a:ext uri="{FF2B5EF4-FFF2-40B4-BE49-F238E27FC236}">
                  <a16:creationId xmlns:a16="http://schemas.microsoft.com/office/drawing/2014/main" id="{7E80600B-B689-EF02-392A-0912A53173FD}"/>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tx2"/>
                  </a:solidFill>
                  <a:latin typeface="+mn-lt"/>
                  <a:ea typeface="+mn-ea"/>
                </a:rPr>
                <a:t>Accredited secure eSIM data centers and products</a:t>
              </a:r>
              <a:endParaRPr lang="en-US" sz="1200" b="1" kern="1200">
                <a:solidFill>
                  <a:schemeClr val="tx2"/>
                </a:solidFill>
                <a:latin typeface="+mn-lt"/>
                <a:ea typeface="+mn-ea"/>
                <a:cs typeface="+mn-cs"/>
              </a:endParaRPr>
            </a:p>
          </p:txBody>
        </p:sp>
        <p:grpSp>
          <p:nvGrpSpPr>
            <p:cNvPr id="32" name="Group 31">
              <a:extLst>
                <a:ext uri="{FF2B5EF4-FFF2-40B4-BE49-F238E27FC236}">
                  <a16:creationId xmlns:a16="http://schemas.microsoft.com/office/drawing/2014/main" id="{3D96DDB3-B3D1-192E-DD98-F2C7529693AD}"/>
                </a:ext>
              </a:extLst>
            </p:cNvPr>
            <p:cNvGrpSpPr/>
            <p:nvPr/>
          </p:nvGrpSpPr>
          <p:grpSpPr>
            <a:xfrm>
              <a:off x="4998026" y="4757708"/>
              <a:ext cx="1853047" cy="2396"/>
              <a:chOff x="4998026" y="4757708"/>
              <a:chExt cx="1853047" cy="2396"/>
            </a:xfrm>
          </p:grpSpPr>
          <p:cxnSp>
            <p:nvCxnSpPr>
              <p:cNvPr id="34" name="Straight Connector 33">
                <a:extLst>
                  <a:ext uri="{FF2B5EF4-FFF2-40B4-BE49-F238E27FC236}">
                    <a16:creationId xmlns:a16="http://schemas.microsoft.com/office/drawing/2014/main" id="{793698CC-F6CB-23D7-F8AE-1D35DA7B6CF6}"/>
                  </a:ext>
                </a:extLst>
              </p:cNvPr>
              <p:cNvCxnSpPr>
                <a:cxnSpLocks/>
              </p:cNvCxnSpPr>
              <p:nvPr/>
            </p:nvCxnSpPr>
            <p:spPr>
              <a:xfrm>
                <a:off x="4998026" y="4760104"/>
                <a:ext cx="685801"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91A182DD-99C7-008A-06BE-483A7BE49C20}"/>
                  </a:ext>
                </a:extLst>
              </p:cNvPr>
              <p:cNvCxnSpPr>
                <a:cxnSpLocks/>
              </p:cNvCxnSpPr>
              <p:nvPr/>
            </p:nvCxnSpPr>
            <p:spPr>
              <a:xfrm>
                <a:off x="5008417" y="4757708"/>
                <a:ext cx="1842656"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grpSp>
        <p:sp>
          <p:nvSpPr>
            <p:cNvPr id="33" name="TextBox 32">
              <a:extLst>
                <a:ext uri="{FF2B5EF4-FFF2-40B4-BE49-F238E27FC236}">
                  <a16:creationId xmlns:a16="http://schemas.microsoft.com/office/drawing/2014/main" id="{FD3CD7FD-001E-0CF1-7FED-D38BC50D9475}"/>
                </a:ext>
              </a:extLst>
            </p:cNvPr>
            <p:cNvSpPr txBox="1"/>
            <p:nvPr/>
          </p:nvSpPr>
          <p:spPr>
            <a:xfrm>
              <a:off x="5008416" y="4925291"/>
              <a:ext cx="2364917" cy="1163395"/>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400" dirty="0">
                  <a:solidFill>
                    <a:schemeClr val="tx2"/>
                  </a:solidFill>
                  <a:latin typeface="+mn-lt"/>
                  <a:ea typeface="+mn-ea"/>
                </a:rPr>
                <a:t>With the world’s </a:t>
              </a:r>
              <a:r>
                <a:rPr lang="en-US" sz="1400" b="1" dirty="0">
                  <a:solidFill>
                    <a:schemeClr val="tx2"/>
                  </a:solidFill>
                  <a:latin typeface="+mn-lt"/>
                  <a:ea typeface="+mn-ea"/>
                </a:rPr>
                <a:t>first certified servers for IoT eSIMs at scale, Kigen offers GSMA-accredited centers</a:t>
              </a:r>
              <a:r>
                <a:rPr lang="en-US" sz="1400" dirty="0">
                  <a:solidFill>
                    <a:schemeClr val="tx2"/>
                  </a:solidFill>
                  <a:latin typeface="+mn-lt"/>
                  <a:ea typeface="+mn-ea"/>
                </a:rPr>
                <a:t> for eSIM production, remote provisioning and in-factory profile insertion.</a:t>
              </a:r>
              <a:endParaRPr lang="en-US" sz="1400" kern="1200" dirty="0">
                <a:solidFill>
                  <a:schemeClr val="tx2"/>
                </a:solidFill>
                <a:latin typeface="+mn-lt"/>
                <a:ea typeface="+mn-ea"/>
                <a:cs typeface="+mn-cs"/>
              </a:endParaRPr>
            </a:p>
          </p:txBody>
        </p:sp>
      </p:grpSp>
      <p:sp>
        <p:nvSpPr>
          <p:cNvPr id="36" name="Snip Diagonal Corner of Rectangle 35">
            <a:extLst>
              <a:ext uri="{FF2B5EF4-FFF2-40B4-BE49-F238E27FC236}">
                <a16:creationId xmlns:a16="http://schemas.microsoft.com/office/drawing/2014/main" id="{0B46BA8F-39A6-95EC-254C-E352C3246528}"/>
              </a:ext>
            </a:extLst>
          </p:cNvPr>
          <p:cNvSpPr/>
          <p:nvPr/>
        </p:nvSpPr>
        <p:spPr>
          <a:xfrm>
            <a:off x="4040828" y="1785258"/>
            <a:ext cx="1815686" cy="1643742"/>
          </a:xfrm>
          <a:prstGeom prst="snip2DiagRect">
            <a:avLst/>
          </a:prstGeom>
          <a:gradFill>
            <a:gsLst>
              <a:gs pos="0">
                <a:schemeClr val="accent1"/>
              </a:gs>
              <a:gs pos="100000">
                <a:srgbClr val="002060"/>
              </a:gs>
            </a:gsLst>
            <a:lin ang="54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D29B281-6481-A18A-6926-F4A6475EB4CF}"/>
              </a:ext>
            </a:extLst>
          </p:cNvPr>
          <p:cNvGrpSpPr/>
          <p:nvPr/>
        </p:nvGrpSpPr>
        <p:grpSpPr>
          <a:xfrm>
            <a:off x="746896" y="4270770"/>
            <a:ext cx="2595252" cy="448950"/>
            <a:chOff x="4998026" y="4311154"/>
            <a:chExt cx="2223655" cy="448950"/>
          </a:xfrm>
        </p:grpSpPr>
        <p:sp>
          <p:nvSpPr>
            <p:cNvPr id="39" name="TextBox 38">
              <a:extLst>
                <a:ext uri="{FF2B5EF4-FFF2-40B4-BE49-F238E27FC236}">
                  <a16:creationId xmlns:a16="http://schemas.microsoft.com/office/drawing/2014/main" id="{6BC3409C-D4AE-E31E-9FA0-036002EA9833}"/>
                </a:ext>
              </a:extLst>
            </p:cNvPr>
            <p:cNvSpPr txBox="1"/>
            <p:nvPr/>
          </p:nvSpPr>
          <p:spPr>
            <a:xfrm>
              <a:off x="4998026" y="4311154"/>
              <a:ext cx="2223655"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tx2"/>
                  </a:solidFill>
                  <a:latin typeface="+mn-lt"/>
                  <a:ea typeface="+mn-ea"/>
                </a:rPr>
                <a:t>Backed by the world’s foremost funds of disruptive technology brands</a:t>
              </a:r>
              <a:endParaRPr lang="en-US" sz="1200" b="1" kern="1200">
                <a:solidFill>
                  <a:schemeClr val="tx2"/>
                </a:solidFill>
                <a:latin typeface="+mn-lt"/>
                <a:ea typeface="+mn-ea"/>
                <a:cs typeface="+mn-cs"/>
              </a:endParaRPr>
            </a:p>
          </p:txBody>
        </p:sp>
        <p:grpSp>
          <p:nvGrpSpPr>
            <p:cNvPr id="40" name="Group 39">
              <a:extLst>
                <a:ext uri="{FF2B5EF4-FFF2-40B4-BE49-F238E27FC236}">
                  <a16:creationId xmlns:a16="http://schemas.microsoft.com/office/drawing/2014/main" id="{C290A722-5F5C-C62C-10B4-8D0B38AF852F}"/>
                </a:ext>
              </a:extLst>
            </p:cNvPr>
            <p:cNvGrpSpPr/>
            <p:nvPr/>
          </p:nvGrpSpPr>
          <p:grpSpPr>
            <a:xfrm>
              <a:off x="4998026" y="4757708"/>
              <a:ext cx="1853047" cy="2396"/>
              <a:chOff x="4998026" y="4757708"/>
              <a:chExt cx="1853047" cy="2396"/>
            </a:xfrm>
          </p:grpSpPr>
          <p:cxnSp>
            <p:nvCxnSpPr>
              <p:cNvPr id="42" name="Straight Connector 41">
                <a:extLst>
                  <a:ext uri="{FF2B5EF4-FFF2-40B4-BE49-F238E27FC236}">
                    <a16:creationId xmlns:a16="http://schemas.microsoft.com/office/drawing/2014/main" id="{B4A3A058-8803-ECED-E28A-DE3352EF7379}"/>
                  </a:ext>
                </a:extLst>
              </p:cNvPr>
              <p:cNvCxnSpPr>
                <a:cxnSpLocks/>
              </p:cNvCxnSpPr>
              <p:nvPr/>
            </p:nvCxnSpPr>
            <p:spPr>
              <a:xfrm>
                <a:off x="4998026" y="4760104"/>
                <a:ext cx="685801" cy="0"/>
              </a:xfrm>
              <a:prstGeom prst="line">
                <a:avLst/>
              </a:prstGeom>
              <a:ln w="28575">
                <a:solidFill>
                  <a:schemeClr val="tx2"/>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6E52AACC-1245-4C52-664F-9DEB90CE5AD7}"/>
                  </a:ext>
                </a:extLst>
              </p:cNvPr>
              <p:cNvCxnSpPr>
                <a:cxnSpLocks/>
              </p:cNvCxnSpPr>
              <p:nvPr/>
            </p:nvCxnSpPr>
            <p:spPr>
              <a:xfrm>
                <a:off x="5008417" y="4757708"/>
                <a:ext cx="1842656"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grpSp>
      </p:grpSp>
      <p:pic>
        <p:nvPicPr>
          <p:cNvPr id="45" name="Picture 44">
            <a:extLst>
              <a:ext uri="{FF2B5EF4-FFF2-40B4-BE49-F238E27FC236}">
                <a16:creationId xmlns:a16="http://schemas.microsoft.com/office/drawing/2014/main" id="{065A8508-F849-80C3-49F4-AFFE2ADB3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24" y="5011035"/>
            <a:ext cx="647480" cy="196994"/>
          </a:xfrm>
          <a:prstGeom prst="rect">
            <a:avLst/>
          </a:prstGeom>
        </p:spPr>
      </p:pic>
      <p:pic>
        <p:nvPicPr>
          <p:cNvPr id="2052" name="Picture 4">
            <a:extLst>
              <a:ext uri="{FF2B5EF4-FFF2-40B4-BE49-F238E27FC236}">
                <a16:creationId xmlns:a16="http://schemas.microsoft.com/office/drawing/2014/main" id="{D0A3EC32-77D9-1383-686D-54E028AC1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023" y="5463781"/>
            <a:ext cx="2412160" cy="1969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E96A079-4ED2-4B2B-658F-98DB38ACE1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312" b="23078"/>
          <a:stretch>
            <a:fillRect/>
          </a:stretch>
        </p:blipFill>
        <p:spPr bwMode="auto">
          <a:xfrm>
            <a:off x="1787402" y="4910931"/>
            <a:ext cx="1137288" cy="332400"/>
          </a:xfrm>
          <a:prstGeom prst="rect">
            <a:avLst/>
          </a:prstGeom>
          <a:noFill/>
          <a:extLst>
            <a:ext uri="{909E8E84-426E-40DD-AFC4-6F175D3DCCD1}">
              <a14:hiddenFill xmlns:a14="http://schemas.microsoft.com/office/drawing/2010/main">
                <a:solidFill>
                  <a:srgbClr val="FFFFFF"/>
                </a:solidFill>
              </a14:hiddenFill>
            </a:ext>
          </a:extLst>
        </p:spPr>
      </p:pic>
      <p:sp>
        <p:nvSpPr>
          <p:cNvPr id="46" name="Snip Single Corner of Rectangle 45">
            <a:extLst>
              <a:ext uri="{FF2B5EF4-FFF2-40B4-BE49-F238E27FC236}">
                <a16:creationId xmlns:a16="http://schemas.microsoft.com/office/drawing/2014/main" id="{E7EEFCC2-0F1E-C166-B301-661EBC846669}"/>
              </a:ext>
            </a:extLst>
          </p:cNvPr>
          <p:cNvSpPr/>
          <p:nvPr/>
        </p:nvSpPr>
        <p:spPr>
          <a:xfrm>
            <a:off x="474019" y="3970922"/>
            <a:ext cx="3115830" cy="2047009"/>
          </a:xfrm>
          <a:prstGeom prst="snip1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D9B050AB-ED35-D73F-6086-5E1EEBD8A0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7939" y="1874699"/>
            <a:ext cx="1461463" cy="1461463"/>
          </a:xfrm>
          <a:prstGeom prst="rect">
            <a:avLst/>
          </a:prstGeom>
        </p:spPr>
      </p:pic>
      <p:sp>
        <p:nvSpPr>
          <p:cNvPr id="53" name="TextBox 52">
            <a:extLst>
              <a:ext uri="{FF2B5EF4-FFF2-40B4-BE49-F238E27FC236}">
                <a16:creationId xmlns:a16="http://schemas.microsoft.com/office/drawing/2014/main" id="{78D0A24B-7AB1-1369-0A61-25F8F375F64D}"/>
              </a:ext>
            </a:extLst>
          </p:cNvPr>
          <p:cNvSpPr txBox="1"/>
          <p:nvPr/>
        </p:nvSpPr>
        <p:spPr>
          <a:xfrm>
            <a:off x="6096000" y="2051432"/>
            <a:ext cx="5246914" cy="1107996"/>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2000">
                <a:solidFill>
                  <a:schemeClr val="accent2"/>
                </a:solidFill>
                <a:latin typeface="Corbel" panose="020B0503020204020204" pitchFamily="34" charset="0"/>
              </a:rPr>
              <a:t>Established in 2020 in Cambridge, UK, Kigen is a fabless, UK-based IP leader in secure SIM, eSIM and iSIM OS and profile management for global manufacturers, MVNOs and MNOs.</a:t>
            </a:r>
            <a:endParaRPr lang="en-US" sz="2000" kern="1200">
              <a:solidFill>
                <a:schemeClr val="accent2"/>
              </a:solidFill>
              <a:latin typeface="Corbel" panose="020B0503020204020204" pitchFamily="34" charset="0"/>
              <a:ea typeface="+mn-ea"/>
            </a:endParaRPr>
          </a:p>
        </p:txBody>
      </p:sp>
      <p:pic>
        <p:nvPicPr>
          <p:cNvPr id="55" name="Graphic 54" descr="Lightbulb and pencil with solid fill">
            <a:extLst>
              <a:ext uri="{FF2B5EF4-FFF2-40B4-BE49-F238E27FC236}">
                <a16:creationId xmlns:a16="http://schemas.microsoft.com/office/drawing/2014/main" id="{4AEEACDD-DDE4-E1EA-1557-8A577E8236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46896" y="1905572"/>
            <a:ext cx="478517" cy="478517"/>
          </a:xfrm>
          <a:prstGeom prst="rect">
            <a:avLst/>
          </a:prstGeom>
        </p:spPr>
      </p:pic>
      <p:grpSp>
        <p:nvGrpSpPr>
          <p:cNvPr id="56" name="Group 55">
            <a:extLst>
              <a:ext uri="{FF2B5EF4-FFF2-40B4-BE49-F238E27FC236}">
                <a16:creationId xmlns:a16="http://schemas.microsoft.com/office/drawing/2014/main" id="{BBB9CEEE-44B9-8E14-16B8-3978F2C71EF0}"/>
              </a:ext>
            </a:extLst>
          </p:cNvPr>
          <p:cNvGrpSpPr/>
          <p:nvPr/>
        </p:nvGrpSpPr>
        <p:grpSpPr>
          <a:xfrm>
            <a:off x="852040" y="2487071"/>
            <a:ext cx="2607379" cy="266207"/>
            <a:chOff x="4998026" y="4493897"/>
            <a:chExt cx="2234046" cy="266207"/>
          </a:xfrm>
        </p:grpSpPr>
        <p:sp>
          <p:nvSpPr>
            <p:cNvPr id="57" name="TextBox 56">
              <a:extLst>
                <a:ext uri="{FF2B5EF4-FFF2-40B4-BE49-F238E27FC236}">
                  <a16:creationId xmlns:a16="http://schemas.microsoft.com/office/drawing/2014/main" id="{E881CEAA-C294-C1F4-DCE1-948584604152}"/>
                </a:ext>
              </a:extLst>
            </p:cNvPr>
            <p:cNvSpPr txBox="1"/>
            <p:nvPr/>
          </p:nvSpPr>
          <p:spPr>
            <a:xfrm>
              <a:off x="5008417" y="4493897"/>
              <a:ext cx="2223655" cy="1661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200" b="1">
                  <a:solidFill>
                    <a:schemeClr val="accent1"/>
                  </a:solidFill>
                  <a:latin typeface="+mn-lt"/>
                  <a:ea typeface="+mn-ea"/>
                </a:rPr>
                <a:t>Vision</a:t>
              </a:r>
              <a:endParaRPr lang="en-US" sz="1200" b="1" kern="1200">
                <a:solidFill>
                  <a:schemeClr val="accent1"/>
                </a:solidFill>
                <a:latin typeface="+mn-lt"/>
                <a:ea typeface="+mn-ea"/>
                <a:cs typeface="+mn-cs"/>
              </a:endParaRPr>
            </a:p>
          </p:txBody>
        </p:sp>
        <p:grpSp>
          <p:nvGrpSpPr>
            <p:cNvPr id="58" name="Group 57">
              <a:extLst>
                <a:ext uri="{FF2B5EF4-FFF2-40B4-BE49-F238E27FC236}">
                  <a16:creationId xmlns:a16="http://schemas.microsoft.com/office/drawing/2014/main" id="{387E6683-8FA5-B0F9-9EA0-221B60E470E8}"/>
                </a:ext>
              </a:extLst>
            </p:cNvPr>
            <p:cNvGrpSpPr/>
            <p:nvPr/>
          </p:nvGrpSpPr>
          <p:grpSpPr>
            <a:xfrm>
              <a:off x="4998026" y="4757708"/>
              <a:ext cx="1853047" cy="2396"/>
              <a:chOff x="4998026" y="4757708"/>
              <a:chExt cx="1853047" cy="2396"/>
            </a:xfrm>
          </p:grpSpPr>
          <p:cxnSp>
            <p:nvCxnSpPr>
              <p:cNvPr id="59" name="Straight Connector 58">
                <a:extLst>
                  <a:ext uri="{FF2B5EF4-FFF2-40B4-BE49-F238E27FC236}">
                    <a16:creationId xmlns:a16="http://schemas.microsoft.com/office/drawing/2014/main" id="{33C2758F-A58B-BCE1-FD35-247ACDA38E9A}"/>
                  </a:ext>
                </a:extLst>
              </p:cNvPr>
              <p:cNvCxnSpPr>
                <a:cxnSpLocks/>
              </p:cNvCxnSpPr>
              <p:nvPr/>
            </p:nvCxnSpPr>
            <p:spPr>
              <a:xfrm>
                <a:off x="4998026" y="4760104"/>
                <a:ext cx="685801"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ED0AE77F-4AC2-557E-D42B-779F16BD9120}"/>
                  </a:ext>
                </a:extLst>
              </p:cNvPr>
              <p:cNvCxnSpPr>
                <a:cxnSpLocks/>
              </p:cNvCxnSpPr>
              <p:nvPr/>
            </p:nvCxnSpPr>
            <p:spPr>
              <a:xfrm>
                <a:off x="5008417" y="4757708"/>
                <a:ext cx="1842656"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grpSp>
      </p:grpSp>
      <p:sp>
        <p:nvSpPr>
          <p:cNvPr id="61" name="TextBox 60">
            <a:extLst>
              <a:ext uri="{FF2B5EF4-FFF2-40B4-BE49-F238E27FC236}">
                <a16:creationId xmlns:a16="http://schemas.microsoft.com/office/drawing/2014/main" id="{3D65BE62-41FF-66AC-8D19-115D76497B66}"/>
              </a:ext>
            </a:extLst>
          </p:cNvPr>
          <p:cNvSpPr txBox="1"/>
          <p:nvPr/>
        </p:nvSpPr>
        <p:spPr>
          <a:xfrm>
            <a:off x="864167" y="2917371"/>
            <a:ext cx="2150584" cy="387798"/>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400">
                <a:solidFill>
                  <a:schemeClr val="tx2"/>
                </a:solidFill>
                <a:latin typeface="+mn-lt"/>
                <a:ea typeface="+mn-ea"/>
              </a:rPr>
              <a:t>Next generation security for humans to trust their devices</a:t>
            </a:r>
            <a:endParaRPr lang="en-US" sz="1400" kern="1200">
              <a:solidFill>
                <a:schemeClr val="tx2"/>
              </a:solidFill>
              <a:latin typeface="+mn-lt"/>
              <a:ea typeface="+mn-ea"/>
              <a:cs typeface="+mn-cs"/>
            </a:endParaRPr>
          </a:p>
        </p:txBody>
      </p:sp>
    </p:spTree>
    <p:extLst>
      <p:ext uri="{BB962C8B-B14F-4D97-AF65-F5344CB8AC3E}">
        <p14:creationId xmlns:p14="http://schemas.microsoft.com/office/powerpoint/2010/main" val="145950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B83B9F-478C-B270-9B4F-AABFDA3832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26">
            <a:extLst>
              <a:ext uri="{FF2B5EF4-FFF2-40B4-BE49-F238E27FC236}">
                <a16:creationId xmlns:a16="http://schemas.microsoft.com/office/drawing/2014/main" id="{7A2D12D3-00F2-2E5F-D222-8825A76CDA10}"/>
              </a:ext>
            </a:extLst>
          </p:cNvPr>
          <p:cNvSpPr txBox="1">
            <a:spLocks noChangeArrowheads="1"/>
          </p:cNvSpPr>
          <p:nvPr/>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086889"/>
                </a:solidFill>
                <a:latin typeface="+mn-lt"/>
              </a:rPr>
              <a:pPr eaLnBrk="1" hangingPunct="1">
                <a:lnSpc>
                  <a:spcPct val="90000"/>
                </a:lnSpc>
                <a:spcAft>
                  <a:spcPts val="600"/>
                </a:spcAft>
                <a:buFont typeface="Arial" charset="0"/>
                <a:buNone/>
                <a:defRPr/>
              </a:pPr>
              <a:t>8</a:t>
            </a:fld>
            <a:endParaRPr lang="en-US" altLang="en-US" sz="1000">
              <a:solidFill>
                <a:srgbClr val="086889"/>
              </a:solidFill>
              <a:latin typeface="+mn-lt"/>
            </a:endParaRPr>
          </a:p>
        </p:txBody>
      </p:sp>
      <p:sp>
        <p:nvSpPr>
          <p:cNvPr id="7" name="TextBox 20">
            <a:extLst>
              <a:ext uri="{FF2B5EF4-FFF2-40B4-BE49-F238E27FC236}">
                <a16:creationId xmlns:a16="http://schemas.microsoft.com/office/drawing/2014/main" id="{EF665493-384F-0970-1FB7-7425A727D517}"/>
              </a:ext>
            </a:extLst>
          </p:cNvPr>
          <p:cNvSpPr txBox="1">
            <a:spLocks noChangeArrowheads="1"/>
          </p:cNvSpPr>
          <p:nvPr/>
        </p:nvSpPr>
        <p:spPr bwMode="auto">
          <a:xfrm rot="16200000">
            <a:off x="-1756996" y="3847987"/>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a:solidFill>
                  <a:srgbClr val="3E464C"/>
                </a:solidFill>
                <a:latin typeface="+mn-lt"/>
              </a:rPr>
              <a:t>© 2025 Kigen</a:t>
            </a:r>
          </a:p>
        </p:txBody>
      </p:sp>
    </p:spTree>
    <p:extLst>
      <p:ext uri="{BB962C8B-B14F-4D97-AF65-F5344CB8AC3E}">
        <p14:creationId xmlns:p14="http://schemas.microsoft.com/office/powerpoint/2010/main" val="413255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60409C-8AE3-2C1B-B463-32D5F486654A}"/>
              </a:ext>
            </a:extLst>
          </p:cNvPr>
          <p:cNvSpPr>
            <a:spLocks noGrp="1"/>
          </p:cNvSpPr>
          <p:nvPr>
            <p:ph type="body" sz="quarter" idx="18"/>
          </p:nvPr>
        </p:nvSpPr>
        <p:spPr/>
        <p:txBody>
          <a:bodyPr/>
          <a:lstStyle/>
          <a:p>
            <a:r>
              <a:rPr lang="en-US" dirty="0"/>
              <a:t>EMBEDDED DEVELOPERS</a:t>
            </a:r>
          </a:p>
        </p:txBody>
      </p:sp>
      <p:sp>
        <p:nvSpPr>
          <p:cNvPr id="14" name="Content Placeholder 13">
            <a:extLst>
              <a:ext uri="{FF2B5EF4-FFF2-40B4-BE49-F238E27FC236}">
                <a16:creationId xmlns:a16="http://schemas.microsoft.com/office/drawing/2014/main" id="{39E7F4B8-5F54-31E3-3245-7CE3419816C1}"/>
              </a:ext>
            </a:extLst>
          </p:cNvPr>
          <p:cNvSpPr>
            <a:spLocks noGrp="1"/>
          </p:cNvSpPr>
          <p:nvPr>
            <p:ph sz="quarter" idx="21"/>
          </p:nvPr>
        </p:nvSpPr>
        <p:spPr>
          <a:xfrm>
            <a:off x="6366935" y="2152548"/>
            <a:ext cx="5372628" cy="3933246"/>
          </a:xfrm>
        </p:spPr>
        <p:txBody>
          <a:bodyPr/>
          <a:lstStyle/>
          <a:p>
            <a:pPr marL="378900">
              <a:spcAft>
                <a:spcPts val="1200"/>
              </a:spcAft>
              <a:buBlip>
                <a:blip r:embed="rId3"/>
              </a:buBlip>
            </a:pPr>
            <a:r>
              <a:rPr lang="en-US" sz="1800" dirty="0"/>
              <a:t>Start designing with certified eSIMs with interoperability, for e.g. </a:t>
            </a:r>
            <a:r>
              <a:rPr lang="en-US" sz="1800" b="1" dirty="0">
                <a:solidFill>
                  <a:schemeClr val="accent2"/>
                </a:solidFill>
              </a:rPr>
              <a:t>Secure with Kigen IoT modules and eIM</a:t>
            </a:r>
          </a:p>
          <a:p>
            <a:pPr marL="378900">
              <a:spcAft>
                <a:spcPts val="1200"/>
              </a:spcAft>
              <a:buBlip>
                <a:blip r:embed="rId3"/>
              </a:buBlip>
            </a:pPr>
            <a:r>
              <a:rPr lang="en-US" sz="1800" dirty="0"/>
              <a:t>Ease your flow for regular polling with an </a:t>
            </a:r>
            <a:r>
              <a:rPr lang="en-US" sz="1800" b="1" dirty="0">
                <a:solidFill>
                  <a:schemeClr val="accent2"/>
                </a:solidFill>
              </a:rPr>
              <a:t>interoperable eIM , preferably SAS certified</a:t>
            </a:r>
            <a:endParaRPr lang="en-US" sz="1800" dirty="0"/>
          </a:p>
          <a:p>
            <a:pPr marL="378900">
              <a:spcAft>
                <a:spcPts val="1200"/>
              </a:spcAft>
              <a:buBlip>
                <a:blip r:embed="rId3"/>
              </a:buBlip>
            </a:pPr>
            <a:r>
              <a:rPr lang="en-US" sz="1800" dirty="0"/>
              <a:t>Build polling for </a:t>
            </a:r>
            <a:r>
              <a:rPr lang="en-US" sz="1800" b="1" dirty="0">
                <a:solidFill>
                  <a:schemeClr val="accent2"/>
                </a:solidFill>
              </a:rPr>
              <a:t>available updates prioritizing your reachability </a:t>
            </a:r>
            <a:r>
              <a:rPr lang="en-US" sz="1800" dirty="0"/>
              <a:t>– does this vulnerability apply?</a:t>
            </a:r>
          </a:p>
          <a:p>
            <a:pPr marL="378900">
              <a:spcAft>
                <a:spcPts val="1200"/>
              </a:spcAft>
              <a:buBlip>
                <a:blip r:embed="rId3"/>
              </a:buBlip>
            </a:pPr>
            <a:r>
              <a:rPr lang="en-US" sz="1800" dirty="0"/>
              <a:t>Test for prototype &gt; pilot &gt; production </a:t>
            </a:r>
            <a:r>
              <a:rPr lang="en-US" sz="1800" b="1" dirty="0">
                <a:solidFill>
                  <a:schemeClr val="accent2"/>
                </a:solidFill>
              </a:rPr>
              <a:t>flow for updates for cost effectiveness </a:t>
            </a:r>
            <a:r>
              <a:rPr lang="en-US" sz="1800" dirty="0"/>
              <a:t>prior to deployment</a:t>
            </a:r>
          </a:p>
          <a:p>
            <a:pPr marL="378900">
              <a:spcAft>
                <a:spcPts val="1200"/>
              </a:spcAft>
              <a:buBlip>
                <a:blip r:embed="rId3"/>
              </a:buBlip>
            </a:pPr>
            <a:r>
              <a:rPr lang="en-US" sz="1800" b="1" dirty="0">
                <a:solidFill>
                  <a:schemeClr val="accent2"/>
                </a:solidFill>
              </a:rPr>
              <a:t>Automate reporting on the verification </a:t>
            </a:r>
            <a:r>
              <a:rPr lang="en-US" sz="1800" dirty="0"/>
              <a:t>of applied patches.</a:t>
            </a:r>
          </a:p>
          <a:p>
            <a:pPr marL="378900" indent="0">
              <a:spcAft>
                <a:spcPts val="1200"/>
              </a:spcAft>
              <a:buNone/>
            </a:pPr>
            <a:endParaRPr lang="en-US" sz="1800" dirty="0"/>
          </a:p>
        </p:txBody>
      </p:sp>
      <p:sp>
        <p:nvSpPr>
          <p:cNvPr id="9" name="Title 8">
            <a:extLst>
              <a:ext uri="{FF2B5EF4-FFF2-40B4-BE49-F238E27FC236}">
                <a16:creationId xmlns:a16="http://schemas.microsoft.com/office/drawing/2014/main" id="{9BD98ED9-F494-445E-30A5-5540A19D7541}"/>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1615EDFE-AC74-408F-B707-51C144495D63}"/>
              </a:ext>
            </a:extLst>
          </p:cNvPr>
          <p:cNvSpPr>
            <a:spLocks noGrp="1"/>
          </p:cNvSpPr>
          <p:nvPr>
            <p:ph type="body" sz="quarter" idx="13"/>
          </p:nvPr>
        </p:nvSpPr>
        <p:spPr/>
        <p:txBody>
          <a:bodyPr/>
          <a:lstStyle/>
          <a:p>
            <a:r>
              <a:rPr lang="en-US" dirty="0">
                <a:solidFill>
                  <a:schemeClr val="tx2"/>
                </a:solidFill>
              </a:rPr>
              <a:t>ACTIONABLE LIST FOR </a:t>
            </a:r>
            <a:r>
              <a:rPr lang="en-US" dirty="0">
                <a:solidFill>
                  <a:schemeClr val="accent2"/>
                </a:solidFill>
              </a:rPr>
              <a:t>HARDWARE PIONEERS</a:t>
            </a:r>
          </a:p>
          <a:p>
            <a:endParaRPr lang="en-US" dirty="0"/>
          </a:p>
        </p:txBody>
      </p:sp>
      <p:sp>
        <p:nvSpPr>
          <p:cNvPr id="11" name="Text Placeholder 10">
            <a:extLst>
              <a:ext uri="{FF2B5EF4-FFF2-40B4-BE49-F238E27FC236}">
                <a16:creationId xmlns:a16="http://schemas.microsoft.com/office/drawing/2014/main" id="{89CC9869-2226-D920-FF69-FF0AE1DF12AB}"/>
              </a:ext>
            </a:extLst>
          </p:cNvPr>
          <p:cNvSpPr>
            <a:spLocks noGrp="1"/>
          </p:cNvSpPr>
          <p:nvPr>
            <p:ph type="body" sz="quarter" idx="16"/>
          </p:nvPr>
        </p:nvSpPr>
        <p:spPr/>
        <p:txBody>
          <a:bodyPr/>
          <a:lstStyle/>
          <a:p>
            <a:r>
              <a:rPr lang="en-US" dirty="0">
                <a:solidFill>
                  <a:schemeClr val="accent2"/>
                </a:solidFill>
              </a:rPr>
              <a:t>MANUFACTURERS</a:t>
            </a:r>
          </a:p>
        </p:txBody>
      </p:sp>
      <p:sp>
        <p:nvSpPr>
          <p:cNvPr id="13" name="Content Placeholder 12">
            <a:extLst>
              <a:ext uri="{FF2B5EF4-FFF2-40B4-BE49-F238E27FC236}">
                <a16:creationId xmlns:a16="http://schemas.microsoft.com/office/drawing/2014/main" id="{B6625D32-1B3B-0193-3DF2-DEB5F623C94E}"/>
              </a:ext>
            </a:extLst>
          </p:cNvPr>
          <p:cNvSpPr>
            <a:spLocks noGrp="1"/>
          </p:cNvSpPr>
          <p:nvPr>
            <p:ph sz="quarter" idx="19"/>
          </p:nvPr>
        </p:nvSpPr>
        <p:spPr/>
        <p:txBody>
          <a:bodyPr/>
          <a:lstStyle/>
          <a:p>
            <a:pPr marL="378900" algn="l">
              <a:spcAft>
                <a:spcPts val="1200"/>
              </a:spcAft>
              <a:buBlip>
                <a:blip r:embed="rId3"/>
              </a:buBlip>
            </a:pPr>
            <a:r>
              <a:rPr lang="en-US" sz="1800" dirty="0"/>
              <a:t>Design with cybersecurity protections that don’t incur additional costs: for e.g. </a:t>
            </a:r>
            <a:r>
              <a:rPr lang="en-US" sz="1800" b="1" dirty="0">
                <a:solidFill>
                  <a:schemeClr val="accent2"/>
                </a:solidFill>
              </a:rPr>
              <a:t>Secure-by-Design approach </a:t>
            </a:r>
            <a:r>
              <a:rPr lang="en-US" sz="1800" dirty="0"/>
              <a:t>with security-assured certified eSIMs.</a:t>
            </a:r>
          </a:p>
          <a:p>
            <a:pPr marL="378900" algn="l">
              <a:spcAft>
                <a:spcPts val="1200"/>
              </a:spcAft>
              <a:buBlip>
                <a:blip r:embed="rId3"/>
              </a:buBlip>
            </a:pPr>
            <a:r>
              <a:rPr lang="en-US" sz="1800" dirty="0"/>
              <a:t>Make initial cybersecurity testing and documentation for EU declaration of conformity part of your development </a:t>
            </a:r>
            <a:r>
              <a:rPr lang="en-US" sz="1800" b="1" dirty="0">
                <a:solidFill>
                  <a:schemeClr val="accent2"/>
                </a:solidFill>
              </a:rPr>
              <a:t>incl. of SBOM</a:t>
            </a:r>
          </a:p>
          <a:p>
            <a:pPr marL="378900" algn="l">
              <a:spcAft>
                <a:spcPts val="1200"/>
              </a:spcAft>
              <a:buBlip>
                <a:blip r:embed="rId3"/>
              </a:buBlip>
            </a:pPr>
            <a:r>
              <a:rPr lang="en-US" sz="1800" dirty="0"/>
              <a:t>Build a strategy to achieve </a:t>
            </a:r>
            <a:r>
              <a:rPr lang="en-US" sz="1800" b="1" dirty="0">
                <a:solidFill>
                  <a:schemeClr val="accent2"/>
                </a:solidFill>
              </a:rPr>
              <a:t>CE-marking if applicable</a:t>
            </a:r>
          </a:p>
          <a:p>
            <a:pPr marL="378900" algn="l">
              <a:spcAft>
                <a:spcPts val="1200"/>
              </a:spcAft>
              <a:buBlip>
                <a:blip r:embed="rId3"/>
              </a:buBlip>
            </a:pPr>
            <a:r>
              <a:rPr lang="en-US" sz="1800" dirty="0"/>
              <a:t>Stand up cyber team for </a:t>
            </a:r>
            <a:r>
              <a:rPr lang="en-US" sz="1800" b="1" dirty="0">
                <a:solidFill>
                  <a:schemeClr val="accent2"/>
                </a:solidFill>
              </a:rPr>
              <a:t>device vulnerability patching and verifying </a:t>
            </a:r>
            <a:r>
              <a:rPr lang="en-US" sz="1800" dirty="0"/>
              <a:t>capabilities </a:t>
            </a:r>
          </a:p>
          <a:p>
            <a:pPr marL="378900" algn="l">
              <a:spcAft>
                <a:spcPts val="1200"/>
              </a:spcAft>
              <a:buBlip>
                <a:blip r:embed="rId3"/>
              </a:buBlip>
            </a:pPr>
            <a:r>
              <a:rPr lang="en-US" sz="1800" dirty="0"/>
              <a:t>Focus on </a:t>
            </a:r>
            <a:r>
              <a:rPr lang="en-US" sz="1800" b="1" dirty="0">
                <a:solidFill>
                  <a:schemeClr val="accent2"/>
                </a:solidFill>
              </a:rPr>
              <a:t>reachability analysis </a:t>
            </a:r>
            <a:r>
              <a:rPr lang="en-US" sz="1800" dirty="0"/>
              <a:t>for rapid vulnerability management capabilities</a:t>
            </a:r>
          </a:p>
          <a:p>
            <a:pPr marL="378900" algn="l">
              <a:spcAft>
                <a:spcPts val="1200"/>
              </a:spcAft>
              <a:buBlip>
                <a:blip r:embed="rId3"/>
              </a:buBlip>
            </a:pPr>
            <a:endParaRPr lang="en-US" sz="1800" dirty="0"/>
          </a:p>
        </p:txBody>
      </p:sp>
      <p:pic>
        <p:nvPicPr>
          <p:cNvPr id="1026" name="Picture 2" descr="Cyber Resilience Act (EU): a disruptive ...">
            <a:extLst>
              <a:ext uri="{FF2B5EF4-FFF2-40B4-BE49-F238E27FC236}">
                <a16:creationId xmlns:a16="http://schemas.microsoft.com/office/drawing/2014/main" id="{DF037D71-E3E7-9690-B617-C9808518E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04" y="381626"/>
            <a:ext cx="5458245" cy="60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68674"/>
      </p:ext>
    </p:extLst>
  </p:cSld>
  <p:clrMapOvr>
    <a:masterClrMapping/>
  </p:clrMapOvr>
</p:sld>
</file>

<file path=ppt/theme/theme1.xml><?xml version="1.0" encoding="utf-8"?>
<a:theme xmlns:a="http://schemas.openxmlformats.org/drawingml/2006/main" name="Kigen_PPT_Confidential">
  <a:themeElements>
    <a:clrScheme name="Custom 4">
      <a:dk1>
        <a:srgbClr val="000000"/>
      </a:dk1>
      <a:lt1>
        <a:srgbClr val="FFFFFF"/>
      </a:lt1>
      <a:dk2>
        <a:srgbClr val="333E48"/>
      </a:dk2>
      <a:lt2>
        <a:srgbClr val="E5ECEB"/>
      </a:lt2>
      <a:accent1>
        <a:srgbClr val="086889"/>
      </a:accent1>
      <a:accent2>
        <a:srgbClr val="04BDE5"/>
      </a:accent2>
      <a:accent3>
        <a:srgbClr val="E8D918"/>
      </a:accent3>
      <a:accent4>
        <a:srgbClr val="A4A4A4"/>
      </a:accent4>
      <a:accent5>
        <a:srgbClr val="EBB118"/>
      </a:accent5>
      <a:accent6>
        <a:srgbClr val="D2D5D5"/>
      </a:accent6>
      <a:hlink>
        <a:srgbClr val="04BDE5"/>
      </a:hlink>
      <a:folHlink>
        <a:srgbClr val="08688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Presentation4" id="{458D2B51-52BC-F543-A9E0-EE0DF3BD8619}" vid="{D7A87F1E-8316-824E-8C05-A0ED673004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B5511AEAC3B24D8C90943FFF54DC62" ma:contentTypeVersion="12" ma:contentTypeDescription="Create a new document." ma:contentTypeScope="" ma:versionID="e21e98bd8609203647188d80c02850af">
  <xsd:schema xmlns:xsd="http://www.w3.org/2001/XMLSchema" xmlns:xs="http://www.w3.org/2001/XMLSchema" xmlns:p="http://schemas.microsoft.com/office/2006/metadata/properties" xmlns:ns2="7d633fa5-c9ca-4a62-af63-570f34853eb8" xmlns:ns3="bf4b5a79-1d2a-468d-8fd5-2ef59bb155f7" targetNamespace="http://schemas.microsoft.com/office/2006/metadata/properties" ma:root="true" ma:fieldsID="cc36890731a5e0c888457a303d7766a2" ns2:_="" ns3:_="">
    <xsd:import namespace="7d633fa5-c9ca-4a62-af63-570f34853eb8"/>
    <xsd:import namespace="bf4b5a79-1d2a-468d-8fd5-2ef59bb155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33fa5-c9ca-4a62-af63-570f34853e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4b5a79-1d2a-468d-8fd5-2ef59bb155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1D4E06-5D3F-4994-A4A7-4BA626FA722D}">
  <ds:schemaRefs>
    <ds:schemaRef ds:uri="http://schemas.microsoft.com/office/2006/documentManagement/types"/>
    <ds:schemaRef ds:uri="http://purl.org/dc/elements/1.1/"/>
    <ds:schemaRef ds:uri="http://schemas.openxmlformats.org/package/2006/metadata/core-properties"/>
    <ds:schemaRef ds:uri="bf4b5a79-1d2a-468d-8fd5-2ef59bb155f7"/>
    <ds:schemaRef ds:uri="http://schemas.microsoft.com/office/infopath/2007/PartnerControls"/>
    <ds:schemaRef ds:uri="http://purl.org/dc/terms/"/>
    <ds:schemaRef ds:uri="http://www.w3.org/XML/1998/namespace"/>
    <ds:schemaRef ds:uri="7d633fa5-c9ca-4a62-af63-570f34853eb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4A29D1A-1013-43DB-B01B-DD1648EAB1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33fa5-c9ca-4a62-af63-570f34853eb8"/>
    <ds:schemaRef ds:uri="bf4b5a79-1d2a-468d-8fd5-2ef59bb15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EFBBFE-5AFC-4CAD-AD38-1CB870BDB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Kigen_PPT_Confidential</Template>
  <TotalTime>3020</TotalTime>
  <Words>1472</Words>
  <Application>Microsoft Macintosh PowerPoint</Application>
  <PresentationFormat>Widescreen</PresentationFormat>
  <Paragraphs>161</Paragraphs>
  <Slides>13</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Corbel</vt:lpstr>
      <vt:lpstr>Montserrat ExtraBold</vt:lpstr>
      <vt:lpstr>Wingdings</vt:lpstr>
      <vt:lpstr>Kigen_PPT_Confidential</vt:lpstr>
      <vt:lpstr>Ready for CRA? Secure Remote Updates with eSIMs </vt:lpstr>
      <vt:lpstr>Key considerations in security of connected devices for 2026</vt:lpstr>
      <vt:lpstr>Cyber regulation planning should be part of the build now</vt:lpstr>
      <vt:lpstr>PowerPoint Presentation</vt:lpstr>
      <vt:lpstr>PowerPoint Presentation</vt:lpstr>
      <vt:lpstr>PowerPoint Presentation</vt:lpstr>
      <vt:lpstr>About Kigen</vt:lpstr>
      <vt:lpstr>PowerPoint Presentation</vt:lpstr>
      <vt:lpstr>PowerPoint Presentation</vt:lpstr>
      <vt:lpstr>CRA compliance: How Kigen eSIM stack helps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Bee Hayes-Thakore</dc:creator>
  <cp:keywords/>
  <dc:description/>
  <cp:lastModifiedBy>Bee Hayes-Thakore</cp:lastModifiedBy>
  <cp:revision>4</cp:revision>
  <dcterms:created xsi:type="dcterms:W3CDTF">2026-06-09T11:16:36Z</dcterms:created>
  <dcterms:modified xsi:type="dcterms:W3CDTF">2026-06-11T13:36:45Z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0x010100CCB5511AEAC3B24D8C90943FFF54DC62</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